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61" r:id="rId5"/>
    <p:sldId id="258" r:id="rId6"/>
    <p:sldId id="276" r:id="rId7"/>
    <p:sldId id="270" r:id="rId8"/>
    <p:sldId id="266" r:id="rId9"/>
    <p:sldId id="264" r:id="rId10"/>
    <p:sldId id="279" r:id="rId11"/>
    <p:sldId id="285" r:id="rId12"/>
    <p:sldId id="274" r:id="rId13"/>
    <p:sldId id="281" r:id="rId14"/>
    <p:sldId id="282" r:id="rId15"/>
    <p:sldId id="278" r:id="rId16"/>
    <p:sldId id="280" r:id="rId17"/>
    <p:sldId id="283" r:id="rId18"/>
    <p:sldId id="284" r:id="rId19"/>
    <p:sldId id="287" r:id="rId20"/>
    <p:sldId id="288" r:id="rId21"/>
    <p:sldId id="289" r:id="rId22"/>
    <p:sldId id="290" r:id="rId23"/>
    <p:sldId id="291" r:id="rId24"/>
    <p:sldId id="292" r:id="rId25"/>
    <p:sldId id="293" r:id="rId26"/>
    <p:sldId id="294" r:id="rId27"/>
    <p:sldId id="295" r:id="rId28"/>
    <p:sldId id="296" r:id="rId29"/>
    <p:sldId id="299" r:id="rId30"/>
    <p:sldId id="300" r:id="rId31"/>
    <p:sldId id="301" r:id="rId32"/>
    <p:sldId id="263" r:id="rId33"/>
    <p:sldId id="262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CCFF"/>
    <a:srgbClr val="FEE8E8"/>
    <a:srgbClr val="FEE2E2"/>
    <a:srgbClr val="FED2D2"/>
    <a:srgbClr val="FEBABA"/>
    <a:srgbClr val="FE8282"/>
    <a:srgbClr val="FD9D9D"/>
    <a:srgbClr val="FD7B7B"/>
    <a:srgbClr val="FD6363"/>
    <a:srgbClr val="FD4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6" d="100"/>
          <a:sy n="106" d="100"/>
        </p:scale>
        <p:origin x="114" y="312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15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6486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7447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9882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7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32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8387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58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8831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791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2736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C04DF-E3D8-4F97-B2E1-5F4BA824A476}" type="datetimeFigureOut">
              <a:rPr lang="ko-KR" altLang="en-US" smtClean="0"/>
              <a:t>2019-10-15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48ECED-AA15-43FA-AAA0-27A2B56E03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7580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slack.com/client/TNZ5B3MFZ/CNKQR8E7M" TargetMode="External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피아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748" y="576470"/>
            <a:ext cx="4130452" cy="4130452"/>
          </a:xfrm>
          <a:prstGeom prst="rect">
            <a:avLst/>
          </a:prstGeom>
          <a:effectLst>
            <a:outerShdw blurRad="101600" dist="12700" dir="2700000" algn="tl" rotWithShape="0">
              <a:schemeClr val="tx2">
                <a:lumMod val="75000"/>
                <a:alpha val="40000"/>
              </a:schemeClr>
            </a:outerShdw>
          </a:effectLst>
        </p:spPr>
      </p:pic>
      <p:cxnSp>
        <p:nvCxnSpPr>
          <p:cNvPr id="10" name="직선 연결선 9"/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0039245" y="111061"/>
            <a:ext cx="2032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Game Programming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43242" y="5871433"/>
            <a:ext cx="29081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>
                    <a:lumMod val="85000"/>
                  </a:schemeClr>
                </a:solidFill>
              </a:rPr>
              <a:t>2014958001 </a:t>
            </a:r>
            <a:r>
              <a:rPr lang="ko-KR" altLang="en-US" sz="2400" dirty="0" err="1" smtClean="0">
                <a:solidFill>
                  <a:schemeClr val="bg1">
                    <a:lumMod val="85000"/>
                  </a:schemeClr>
                </a:solidFill>
              </a:rPr>
              <a:t>강규한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42942" y="4448290"/>
            <a:ext cx="4306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LOCK </a:t>
            </a:r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ARTY</a:t>
            </a:r>
            <a:endParaRPr lang="ko-KR" altLang="en-US" sz="4800" spc="-15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964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1. </a:t>
            </a:r>
            <a:r>
              <a:rPr lang="ko-KR" altLang="en-US" sz="1200" dirty="0" smtClean="0"/>
              <a:t>벽돌</a:t>
            </a:r>
            <a:r>
              <a:rPr lang="en-US" altLang="ko-KR" sz="1200" dirty="0"/>
              <a:t>, </a:t>
            </a:r>
            <a:r>
              <a:rPr lang="ko-KR" altLang="en-US" sz="1200" dirty="0"/>
              <a:t>공</a:t>
            </a:r>
            <a:r>
              <a:rPr lang="en-US" altLang="ko-KR" sz="1200" dirty="0"/>
              <a:t>, </a:t>
            </a:r>
            <a:r>
              <a:rPr lang="ko-KR" altLang="en-US" sz="1200" dirty="0"/>
              <a:t>벽돌의 이미지 변경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76848" y="23940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imgPieces</a:t>
            </a:r>
            <a:r>
              <a:rPr lang="en-US" altLang="ko-KR" dirty="0"/>
              <a:t> = new Image();</a:t>
            </a:r>
          </a:p>
          <a:p>
            <a:r>
              <a:rPr lang="en-US" altLang="ko-KR" dirty="0" err="1"/>
              <a:t>imgPieces.src</a:t>
            </a:r>
            <a:r>
              <a:rPr lang="en-US" altLang="ko-KR" dirty="0"/>
              <a:t> = "</a:t>
            </a:r>
            <a:r>
              <a:rPr lang="en-US" altLang="ko-KR" dirty="0" err="1"/>
              <a:t>img</a:t>
            </a:r>
            <a:r>
              <a:rPr lang="en-US" altLang="ko-KR" dirty="0"/>
              <a:t>/breakout_pieces.png";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9561" y="2394035"/>
            <a:ext cx="3934489" cy="239000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1647876" y="306051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function</a:t>
            </a:r>
            <a:r>
              <a:rPr lang="ko-KR" altLang="en-US" dirty="0"/>
              <a:t> </a:t>
            </a:r>
            <a:r>
              <a:rPr lang="ko-KR" altLang="en-US" dirty="0" err="1"/>
              <a:t>drawBall</a:t>
            </a:r>
            <a:r>
              <a:rPr lang="ko-KR" altLang="en-US" dirty="0"/>
              <a:t>() 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ctx.beginPath</a:t>
            </a:r>
            <a:r>
              <a:rPr lang="ko-KR" altLang="en-US" dirty="0" smtClean="0"/>
              <a:t>();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경로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    </a:t>
            </a:r>
            <a:r>
              <a:rPr lang="ko-KR" altLang="en-US" dirty="0" err="1"/>
              <a:t>ctx.drawImage</a:t>
            </a:r>
            <a:r>
              <a:rPr lang="ko-KR" altLang="en-US" dirty="0"/>
              <a:t>(</a:t>
            </a:r>
            <a:r>
              <a:rPr lang="ko-KR" altLang="en-US" dirty="0" err="1"/>
              <a:t>imgPieces</a:t>
            </a:r>
            <a:r>
              <a:rPr lang="ko-KR" altLang="en-US" dirty="0"/>
              <a:t>, </a:t>
            </a:r>
            <a:r>
              <a:rPr lang="en-US" altLang="ko-KR" dirty="0" err="1" smtClean="0"/>
              <a:t>sx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sy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sw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sh</a:t>
            </a:r>
            <a:endParaRPr lang="en-US" altLang="ko-KR" dirty="0" smtClean="0"/>
          </a:p>
          <a:p>
            <a:r>
              <a:rPr lang="en-US" altLang="ko-KR" dirty="0"/>
              <a:t>	</a:t>
            </a:r>
            <a:r>
              <a:rPr lang="en-US" altLang="ko-KR" dirty="0" smtClean="0"/>
              <a:t>	</a:t>
            </a:r>
            <a:r>
              <a:rPr lang="ko-KR" altLang="en-US" dirty="0" smtClean="0"/>
              <a:t>, </a:t>
            </a:r>
            <a:r>
              <a:rPr lang="en-US" altLang="ko-KR" dirty="0" smtClean="0"/>
              <a:t>dx,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dy</a:t>
            </a:r>
            <a:r>
              <a:rPr lang="ko-KR" altLang="en-US" dirty="0" smtClean="0"/>
              <a:t>, </a:t>
            </a:r>
            <a:r>
              <a:rPr lang="en-US" altLang="ko-KR" dirty="0" err="1" smtClean="0"/>
              <a:t>dw</a:t>
            </a:r>
            <a:r>
              <a:rPr lang="ko-KR" altLang="en-US" dirty="0" smtClean="0"/>
              <a:t>, </a:t>
            </a:r>
            <a:r>
              <a:rPr lang="en-US" altLang="ko-KR" dirty="0" smtClean="0"/>
              <a:t>dh</a:t>
            </a:r>
            <a:r>
              <a:rPr lang="ko-KR" altLang="en-US" dirty="0" smtClean="0"/>
              <a:t>);</a:t>
            </a:r>
            <a:endParaRPr lang="ko-KR" altLang="en-US" dirty="0"/>
          </a:p>
          <a:p>
            <a:r>
              <a:rPr lang="ko-KR" altLang="en-US" dirty="0"/>
              <a:t>    </a:t>
            </a:r>
            <a:r>
              <a:rPr lang="ko-KR" altLang="en-US" dirty="0" err="1"/>
              <a:t>ctx.closePath</a:t>
            </a:r>
            <a:r>
              <a:rPr lang="ko-KR" altLang="en-US" dirty="0"/>
              <a:t>();</a:t>
            </a:r>
          </a:p>
          <a:p>
            <a:r>
              <a:rPr lang="ko-KR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3522321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2. 2</a:t>
            </a:r>
            <a:r>
              <a:rPr lang="ko-KR" altLang="en-US" sz="1200" dirty="0" smtClean="0"/>
              <a:t>회 이상 타격 시 파괴되는 블록 추가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11" y="1172817"/>
            <a:ext cx="1438476" cy="532521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816087" y="178839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var</a:t>
            </a:r>
            <a:r>
              <a:rPr lang="ko-KR" altLang="en-US" dirty="0"/>
              <a:t> </a:t>
            </a:r>
            <a:r>
              <a:rPr lang="ko-KR" altLang="en-US" dirty="0" err="1"/>
              <a:t>bricks</a:t>
            </a:r>
            <a:r>
              <a:rPr lang="ko-KR" altLang="en-US" dirty="0"/>
              <a:t> = [];</a:t>
            </a:r>
          </a:p>
          <a:p>
            <a:r>
              <a:rPr lang="ko-KR" altLang="en-US" dirty="0" err="1"/>
              <a:t>function</a:t>
            </a:r>
            <a:r>
              <a:rPr lang="ko-KR" altLang="en-US" dirty="0"/>
              <a:t> </a:t>
            </a:r>
            <a:r>
              <a:rPr lang="ko-KR" altLang="en-US" dirty="0" err="1"/>
              <a:t>makeBricks</a:t>
            </a:r>
            <a:r>
              <a:rPr lang="ko-KR" altLang="en-US" dirty="0"/>
              <a:t>(){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for</a:t>
            </a:r>
            <a:r>
              <a:rPr lang="ko-KR" altLang="en-US" dirty="0"/>
              <a:t>(</a:t>
            </a:r>
            <a:r>
              <a:rPr lang="ko-KR" altLang="en-US" dirty="0" err="1"/>
              <a:t>var</a:t>
            </a:r>
            <a:r>
              <a:rPr lang="ko-KR" altLang="en-US" dirty="0"/>
              <a:t> c=0; c&lt;</a:t>
            </a:r>
            <a:r>
              <a:rPr lang="ko-KR" altLang="en-US" dirty="0" err="1"/>
              <a:t>brickColumnCount</a:t>
            </a:r>
            <a:r>
              <a:rPr lang="ko-KR" altLang="en-US" dirty="0"/>
              <a:t>; c++) 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bricks</a:t>
            </a:r>
            <a:r>
              <a:rPr lang="ko-KR" altLang="en-US" dirty="0"/>
              <a:t>[c] = [];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for</a:t>
            </a:r>
            <a:r>
              <a:rPr lang="ko-KR" altLang="en-US" dirty="0"/>
              <a:t>(</a:t>
            </a:r>
            <a:r>
              <a:rPr lang="ko-KR" altLang="en-US" dirty="0" err="1"/>
              <a:t>var</a:t>
            </a:r>
            <a:r>
              <a:rPr lang="ko-KR" altLang="en-US" dirty="0"/>
              <a:t> </a:t>
            </a:r>
            <a:r>
              <a:rPr lang="ko-KR" altLang="en-US" dirty="0" err="1"/>
              <a:t>r</a:t>
            </a:r>
            <a:r>
              <a:rPr lang="ko-KR" altLang="en-US" dirty="0"/>
              <a:t>=0; </a:t>
            </a:r>
            <a:r>
              <a:rPr lang="ko-KR" altLang="en-US" dirty="0" err="1"/>
              <a:t>r</a:t>
            </a:r>
            <a:r>
              <a:rPr lang="ko-KR" altLang="en-US" dirty="0"/>
              <a:t>&lt;</a:t>
            </a:r>
            <a:r>
              <a:rPr lang="ko-KR" altLang="en-US" dirty="0" err="1"/>
              <a:t>brickRowCount</a:t>
            </a:r>
            <a:r>
              <a:rPr lang="ko-KR" altLang="en-US" dirty="0"/>
              <a:t>; </a:t>
            </a:r>
            <a:r>
              <a:rPr lang="ko-KR" altLang="en-US" dirty="0" err="1"/>
              <a:t>r</a:t>
            </a:r>
            <a:r>
              <a:rPr lang="ko-KR" altLang="en-US" dirty="0"/>
              <a:t>++) {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bricks</a:t>
            </a:r>
            <a:r>
              <a:rPr lang="ko-KR" altLang="en-US" dirty="0"/>
              <a:t>[c][</a:t>
            </a:r>
            <a:r>
              <a:rPr lang="ko-KR" altLang="en-US" dirty="0" err="1"/>
              <a:t>r</a:t>
            </a:r>
            <a:r>
              <a:rPr lang="ko-KR" altLang="en-US" dirty="0"/>
              <a:t>] = { x: 0, y: 0, </a:t>
            </a:r>
            <a:r>
              <a:rPr lang="ko-KR" altLang="en-US" dirty="0" err="1"/>
              <a:t>status</a:t>
            </a:r>
            <a:r>
              <a:rPr lang="ko-KR" altLang="en-US" dirty="0"/>
              <a:t>: </a:t>
            </a:r>
            <a:r>
              <a:rPr lang="en-US" altLang="ko-KR" dirty="0" err="1" smtClean="0"/>
              <a:t>HeartPoint</a:t>
            </a:r>
            <a:r>
              <a:rPr lang="ko-KR" altLang="en-US" dirty="0" smtClean="0"/>
              <a:t>, </a:t>
            </a:r>
            <a:r>
              <a:rPr lang="ko-KR" altLang="en-US" dirty="0" err="1"/>
              <a:t>itemBrick</a:t>
            </a:r>
            <a:r>
              <a:rPr lang="ko-KR" altLang="en-US" dirty="0"/>
              <a:t>: 1};</a:t>
            </a:r>
          </a:p>
          <a:p>
            <a:r>
              <a:rPr lang="ko-KR" altLang="en-US" dirty="0"/>
              <a:t>        }</a:t>
            </a:r>
          </a:p>
          <a:p>
            <a:r>
              <a:rPr lang="ko-KR" altLang="en-US" dirty="0"/>
              <a:t>    }</a:t>
            </a:r>
          </a:p>
          <a:p>
            <a:r>
              <a:rPr lang="ko-KR" altLang="en-US" dirty="0"/>
              <a:t>}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2816087" y="465072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 smtClean="0"/>
              <a:t>if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bricks</a:t>
            </a:r>
            <a:r>
              <a:rPr lang="ko-KR" altLang="en-US" dirty="0" smtClean="0"/>
              <a:t>[c][</a:t>
            </a:r>
            <a:r>
              <a:rPr lang="ko-KR" altLang="en-US" dirty="0" err="1" smtClean="0"/>
              <a:t>r</a:t>
            </a:r>
            <a:r>
              <a:rPr lang="ko-KR" altLang="en-US" dirty="0" smtClean="0"/>
              <a:t>].</a:t>
            </a:r>
            <a:r>
              <a:rPr lang="ko-KR" altLang="en-US" dirty="0" err="1" smtClean="0"/>
              <a:t>status</a:t>
            </a:r>
            <a:r>
              <a:rPr lang="ko-KR" altLang="en-US" dirty="0" smtClean="0"/>
              <a:t> === </a:t>
            </a:r>
            <a:r>
              <a:rPr lang="en-US" altLang="ko-KR" dirty="0" err="1" smtClean="0"/>
              <a:t>HeartPoint</a:t>
            </a:r>
            <a:r>
              <a:rPr lang="ko-KR" altLang="en-US" dirty="0" smtClean="0"/>
              <a:t>) </a:t>
            </a:r>
            <a:r>
              <a:rPr lang="ko-KR" altLang="en-US" dirty="0"/>
              <a:t>{</a:t>
            </a:r>
          </a:p>
          <a:p>
            <a:r>
              <a:rPr lang="ko-KR" altLang="en-US" dirty="0" err="1" smtClean="0"/>
              <a:t>ctx.drawImage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imgPieces</a:t>
            </a:r>
            <a:r>
              <a:rPr lang="ko-KR" altLang="en-US" dirty="0"/>
              <a:t>, 8, 28, 32, 16, </a:t>
            </a:r>
            <a:r>
              <a:rPr lang="ko-KR" altLang="en-US" dirty="0" err="1"/>
              <a:t>brickX</a:t>
            </a:r>
            <a:r>
              <a:rPr lang="ko-KR" altLang="en-US" dirty="0"/>
              <a:t>, </a:t>
            </a:r>
            <a:r>
              <a:rPr lang="ko-KR" altLang="en-US" dirty="0" err="1"/>
              <a:t>brickY</a:t>
            </a:r>
            <a:r>
              <a:rPr lang="ko-KR" altLang="en-US" dirty="0"/>
              <a:t> - 12, 63, 24</a:t>
            </a:r>
            <a:r>
              <a:rPr lang="ko-KR" altLang="en-US" dirty="0" smtClean="0"/>
              <a:t>);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생명력에 따라 벽돌을 구분해 그림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 smtClean="0"/>
              <a:t>}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8474849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3. </a:t>
            </a:r>
            <a:r>
              <a:rPr lang="ko-KR" altLang="en-US" sz="1200" dirty="0" smtClean="0"/>
              <a:t>다양한 아이템 추가</a:t>
            </a:r>
            <a:endParaRPr lang="ko-KR" altLang="en-US" sz="1200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374" y="1637198"/>
            <a:ext cx="302400" cy="3024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374" y="2141199"/>
            <a:ext cx="302400" cy="30240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013" y="2645200"/>
            <a:ext cx="302400" cy="3024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2013" y="3149029"/>
            <a:ext cx="302400" cy="3024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2013" y="3653031"/>
            <a:ext cx="302400" cy="302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2013" y="4156860"/>
            <a:ext cx="302400" cy="3024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2013" y="4660689"/>
            <a:ext cx="302400" cy="3024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8413" y="5164518"/>
            <a:ext cx="612000" cy="30600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998868" y="1570266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폭발탄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주위의 여러 블록에 </a:t>
            </a:r>
            <a:r>
              <a:rPr lang="en-US" altLang="ko-KR" dirty="0" smtClean="0"/>
              <a:t>1</a:t>
            </a:r>
            <a:r>
              <a:rPr lang="ko-KR" altLang="en-US" dirty="0"/>
              <a:t> </a:t>
            </a:r>
            <a:r>
              <a:rPr lang="ko-KR" altLang="en-US" dirty="0" err="1" smtClean="0"/>
              <a:t>데미지를</a:t>
            </a:r>
            <a:r>
              <a:rPr lang="ko-KR" altLang="en-US" dirty="0" smtClean="0"/>
              <a:t> 줍니다</a:t>
            </a:r>
            <a:r>
              <a:rPr lang="en-US" altLang="ko-KR" dirty="0" smtClean="0"/>
              <a:t>. (6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98868" y="2074267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롱 패들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일정 횟수 동안 패들의 길이가 길어집니다</a:t>
            </a:r>
            <a:r>
              <a:rPr lang="en-US" altLang="ko-KR" dirty="0" smtClean="0"/>
              <a:t>. (15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2029717" y="2582315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생명력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플레이어의 최대 생명력이 </a:t>
            </a:r>
            <a:r>
              <a:rPr lang="en-US" altLang="ko-KR" dirty="0" smtClean="0"/>
              <a:t>1</a:t>
            </a:r>
            <a:r>
              <a:rPr lang="ko-KR" altLang="en-US" dirty="0" smtClean="0"/>
              <a:t>개 늘어납니다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998868" y="3086927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도핑 모드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일정 횟수 동안 자동으로 공을 받아 칩니다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998867" y="3585927"/>
            <a:ext cx="9206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상태 변화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공의 속도가 느려지고 공의 진행방향이 바뀌며 랜덤으로 아이템이 생성됩니다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998867" y="4091596"/>
            <a:ext cx="7682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하이퍼탄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공격력을 강화시켜서 모든 블록을 한 방에 태워버립니다</a:t>
            </a:r>
            <a:r>
              <a:rPr lang="en-US" altLang="ko-KR" dirty="0" smtClean="0"/>
              <a:t>. (10</a:t>
            </a:r>
            <a:r>
              <a:rPr lang="ko-KR" altLang="en-US" dirty="0" smtClean="0"/>
              <a:t>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998868" y="4593757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열쇠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획득 시 라운드를 클리어하고 다음 라운드로 넘어갑니다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98868" y="5099386"/>
            <a:ext cx="71285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열쇠 블록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타격 시 </a:t>
            </a:r>
            <a:r>
              <a:rPr lang="en-US" altLang="ko-KR" dirty="0" smtClean="0"/>
              <a:t>100% </a:t>
            </a:r>
            <a:r>
              <a:rPr lang="ko-KR" altLang="en-US" dirty="0" smtClean="0"/>
              <a:t>확률로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열쇠</a:t>
            </a:r>
            <a:r>
              <a:rPr lang="en-US" altLang="ko-KR" dirty="0" smtClean="0"/>
              <a:t>’ </a:t>
            </a:r>
            <a:r>
              <a:rPr lang="ko-KR" altLang="en-US" dirty="0" smtClean="0"/>
              <a:t>아이템이 생성됩니다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940901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4. Gif</a:t>
            </a:r>
            <a:r>
              <a:rPr lang="ko-KR" altLang="en-US" sz="1200" dirty="0" smtClean="0"/>
              <a:t>를 이용한 움직이는 효과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아무런 효과가 없어서 미미하던 게임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배경 및 이펙트에 동적인 효과를 추가하여 생동감 상승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6537" y="2001913"/>
            <a:ext cx="2347278" cy="234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8989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4. Gif</a:t>
            </a:r>
            <a:r>
              <a:rPr lang="ko-KR" altLang="en-US" sz="1200" dirty="0"/>
              <a:t>를 이용한 움직이는 효과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직사각형 21"/>
          <p:cNvSpPr/>
          <p:nvPr/>
        </p:nvSpPr>
        <p:spPr>
          <a:xfrm>
            <a:off x="1647876" y="239403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imgPortal</a:t>
            </a:r>
            <a:r>
              <a:rPr lang="en-US" altLang="ko-KR" dirty="0"/>
              <a:t> = [];</a:t>
            </a:r>
          </a:p>
          <a:p>
            <a:r>
              <a:rPr lang="en-US" altLang="ko-KR" dirty="0"/>
              <a:t>for(</a:t>
            </a:r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  = 0; </a:t>
            </a:r>
            <a:r>
              <a:rPr lang="en-US" altLang="ko-KR" dirty="0" err="1"/>
              <a:t>i</a:t>
            </a:r>
            <a:r>
              <a:rPr lang="en-US" altLang="ko-KR" dirty="0"/>
              <a:t> &lt; 40; </a:t>
            </a:r>
            <a:r>
              <a:rPr lang="en-US" altLang="ko-KR" dirty="0" err="1"/>
              <a:t>i</a:t>
            </a:r>
            <a:r>
              <a:rPr lang="en-US" altLang="ko-KR" dirty="0"/>
              <a:t> ++){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imgPortal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 = new Image();</a:t>
            </a:r>
          </a:p>
          <a:p>
            <a:r>
              <a:rPr lang="en-US" altLang="ko-KR" dirty="0"/>
              <a:t>    </a:t>
            </a:r>
            <a:r>
              <a:rPr lang="en-US" altLang="ko-KR" dirty="0" err="1"/>
              <a:t>imgPortal</a:t>
            </a:r>
            <a:r>
              <a:rPr lang="en-US" altLang="ko-KR" dirty="0"/>
              <a:t>[</a:t>
            </a:r>
            <a:r>
              <a:rPr lang="en-US" altLang="ko-KR" dirty="0" err="1"/>
              <a:t>i</a:t>
            </a:r>
            <a:r>
              <a:rPr lang="en-US" altLang="ko-KR" dirty="0"/>
              <a:t>].</a:t>
            </a:r>
            <a:r>
              <a:rPr lang="en-US" altLang="ko-KR" dirty="0" err="1"/>
              <a:t>src</a:t>
            </a:r>
            <a:r>
              <a:rPr lang="en-US" altLang="ko-KR" dirty="0"/>
              <a:t> = "gif/portal/portal" + </a:t>
            </a:r>
            <a:r>
              <a:rPr lang="en-US" altLang="ko-KR" dirty="0" err="1"/>
              <a:t>i</a:t>
            </a:r>
            <a:r>
              <a:rPr lang="en-US" altLang="ko-KR" dirty="0"/>
              <a:t> + ".</a:t>
            </a:r>
            <a:r>
              <a:rPr lang="en-US" altLang="ko-KR" dirty="0" err="1"/>
              <a:t>png</a:t>
            </a:r>
            <a:r>
              <a:rPr lang="en-US" altLang="ko-KR" dirty="0"/>
              <a:t>";</a:t>
            </a:r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0406" y="2394035"/>
            <a:ext cx="2420810" cy="242081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629127" y="398704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ctx.drawImage</a:t>
            </a:r>
            <a:r>
              <a:rPr lang="ko-KR" altLang="en-US" dirty="0"/>
              <a:t>(</a:t>
            </a:r>
            <a:r>
              <a:rPr lang="ko-KR" altLang="en-US" dirty="0" err="1"/>
              <a:t>imgPortal</a:t>
            </a:r>
            <a:r>
              <a:rPr lang="ko-KR" altLang="en-US" dirty="0"/>
              <a:t>[</a:t>
            </a:r>
            <a:r>
              <a:rPr lang="ko-KR" altLang="en-US" dirty="0" err="1"/>
              <a:t>Math.floor</a:t>
            </a:r>
            <a:r>
              <a:rPr lang="ko-KR" altLang="en-US" dirty="0"/>
              <a:t>(</a:t>
            </a:r>
            <a:r>
              <a:rPr lang="ko-KR" altLang="en-US" dirty="0" err="1"/>
              <a:t>time</a:t>
            </a:r>
            <a:r>
              <a:rPr lang="ko-KR" altLang="en-US" dirty="0"/>
              <a:t> / 2 ) % 39], 0, 0, 500, 500, 0, 0, </a:t>
            </a:r>
            <a:r>
              <a:rPr lang="ko-KR" altLang="en-US" dirty="0" err="1"/>
              <a:t>canvas.width</a:t>
            </a:r>
            <a:r>
              <a:rPr lang="ko-KR" altLang="en-US" dirty="0"/>
              <a:t>, </a:t>
            </a:r>
            <a:r>
              <a:rPr lang="ko-KR" altLang="en-US" dirty="0" err="1"/>
              <a:t>canvas.height</a:t>
            </a:r>
            <a:r>
              <a:rPr lang="ko-KR" altLang="en-US" dirty="0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90574966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5. </a:t>
            </a:r>
            <a:r>
              <a:rPr lang="ko-KR" altLang="en-US" sz="1200" dirty="0" smtClean="0"/>
              <a:t>사운드 삽입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기존 무음의 게임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배경음악 및 효과음 추가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4619" y="2188354"/>
            <a:ext cx="1974396" cy="1974396"/>
          </a:xfrm>
          <a:prstGeom prst="rect">
            <a:avLst/>
          </a:prstGeom>
        </p:spPr>
      </p:pic>
      <p:pic>
        <p:nvPicPr>
          <p:cNvPr id="28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00299" y="2188354"/>
            <a:ext cx="1974396" cy="19743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9710" y="2150730"/>
            <a:ext cx="172478" cy="44209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2741" y="3830891"/>
            <a:ext cx="356969" cy="4174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14370" y="2581428"/>
            <a:ext cx="342176" cy="40011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802196" y="1778359"/>
            <a:ext cx="184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 smtClean="0">
                <a:solidFill>
                  <a:schemeClr val="bg1">
                    <a:lumMod val="50000"/>
                  </a:schemeClr>
                </a:solidFill>
              </a:rPr>
              <a:t>X</a:t>
            </a:r>
            <a:endParaRPr lang="ko-KR" altLang="en-US" sz="9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11324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5. </a:t>
            </a:r>
            <a:r>
              <a:rPr lang="ko-KR" altLang="en-US" sz="1200" dirty="0" smtClean="0"/>
              <a:t>사운드 </a:t>
            </a:r>
            <a:r>
              <a:rPr lang="ko-KR" altLang="en-US" sz="1200" dirty="0"/>
              <a:t>삽입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1676848" y="2794542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rainSound</a:t>
            </a:r>
            <a:r>
              <a:rPr lang="en-US" altLang="ko-KR" dirty="0"/>
              <a:t> = new Audio("sounds/rain1.ogg");</a:t>
            </a:r>
          </a:p>
          <a:p>
            <a:r>
              <a:rPr lang="en-US" altLang="ko-KR" dirty="0" err="1"/>
              <a:t>rainSound.controls</a:t>
            </a:r>
            <a:r>
              <a:rPr lang="en-US" altLang="ko-KR" dirty="0"/>
              <a:t> = true;</a:t>
            </a:r>
          </a:p>
          <a:p>
            <a:r>
              <a:rPr lang="en-US" altLang="ko-KR" dirty="0" err="1"/>
              <a:t>rainSound.loop</a:t>
            </a:r>
            <a:r>
              <a:rPr lang="en-US" altLang="ko-KR" dirty="0"/>
              <a:t> = true;</a:t>
            </a:r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1676848" y="389886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getItemSound</a:t>
            </a:r>
            <a:r>
              <a:rPr lang="en-US" altLang="ko-KR" dirty="0"/>
              <a:t> = new Audio("sounds/getItem.mp3");</a:t>
            </a:r>
          </a:p>
          <a:p>
            <a:r>
              <a:rPr lang="en-US" altLang="ko-KR" dirty="0" err="1"/>
              <a:t>var</a:t>
            </a:r>
            <a:r>
              <a:rPr lang="en-US" altLang="ko-KR" dirty="0"/>
              <a:t> </a:t>
            </a:r>
            <a:r>
              <a:rPr lang="en-US" altLang="ko-KR" dirty="0" err="1"/>
              <a:t>portalSound</a:t>
            </a:r>
            <a:r>
              <a:rPr lang="en-US" altLang="ko-KR" dirty="0"/>
              <a:t> = new Audio("sounds/portal.mp3");</a:t>
            </a:r>
            <a:endParaRPr lang="ko-KR" altLang="en-US" dirty="0"/>
          </a:p>
        </p:txBody>
      </p:sp>
      <p:pic>
        <p:nvPicPr>
          <p:cNvPr id="13" name="그래픽 29" descr="헤드폰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0406" y="2591765"/>
            <a:ext cx="1974396" cy="197439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9817" y="2554141"/>
            <a:ext cx="172478" cy="442099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2848" y="4234302"/>
            <a:ext cx="356969" cy="41740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94477" y="2984839"/>
            <a:ext cx="342176" cy="40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5430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6. ‘Play’ </a:t>
            </a:r>
            <a:r>
              <a:rPr lang="ko-KR" altLang="en-US" sz="1200" dirty="0" smtClean="0"/>
              <a:t>버튼을 통한 게임 시작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바로 게임화면 시작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플레이 창을 만들고 누를 시 게임 시작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380517" y="2454319"/>
            <a:ext cx="18426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 smtClean="0">
                <a:solidFill>
                  <a:schemeClr val="bg1">
                    <a:lumMod val="50000"/>
                  </a:schemeClr>
                </a:solidFill>
              </a:rPr>
              <a:t>Quick Start</a:t>
            </a:r>
            <a:endParaRPr lang="ko-KR" alt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5938" y="1913674"/>
            <a:ext cx="2540923" cy="2540923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400" y="3259337"/>
            <a:ext cx="3502429" cy="262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2232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6. ‘Play</a:t>
            </a:r>
            <a:r>
              <a:rPr lang="en-US" altLang="ko-KR" sz="1200" dirty="0"/>
              <a:t>’ </a:t>
            </a:r>
            <a:r>
              <a:rPr lang="ko-KR" altLang="en-US" sz="1200" dirty="0"/>
              <a:t>버튼을 통한 게임 </a:t>
            </a:r>
            <a:r>
              <a:rPr lang="ko-KR" altLang="en-US" sz="1200" dirty="0" smtClean="0"/>
              <a:t>시작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848" y="2362290"/>
            <a:ext cx="2540923" cy="25409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1310" y="3589802"/>
            <a:ext cx="3502429" cy="262682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76848" y="2347416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canvas.addEventListener</a:t>
            </a:r>
            <a:r>
              <a:rPr lang="ko-KR" altLang="en-US" dirty="0"/>
              <a:t>('</a:t>
            </a:r>
            <a:r>
              <a:rPr lang="ko-KR" altLang="en-US" dirty="0" err="1"/>
              <a:t>click</a:t>
            </a:r>
            <a:r>
              <a:rPr lang="ko-KR" altLang="en-US" dirty="0"/>
              <a:t>',(</a:t>
            </a:r>
            <a:r>
              <a:rPr lang="ko-KR" altLang="en-US" dirty="0" err="1"/>
              <a:t>arg</a:t>
            </a:r>
            <a:r>
              <a:rPr lang="ko-KR" altLang="en-US" dirty="0"/>
              <a:t>)=&gt;{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console.log</a:t>
            </a:r>
            <a:r>
              <a:rPr lang="ko-KR" altLang="en-US" dirty="0"/>
              <a:t>("</a:t>
            </a:r>
            <a:r>
              <a:rPr lang="ko-KR" altLang="en-US" dirty="0" err="1"/>
              <a:t>beforeLevel</a:t>
            </a:r>
            <a:r>
              <a:rPr lang="ko-KR" altLang="en-US" dirty="0"/>
              <a:t> = " + </a:t>
            </a:r>
            <a:r>
              <a:rPr lang="ko-KR" altLang="en-US" dirty="0" err="1"/>
              <a:t>beforeLevel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console.log</a:t>
            </a:r>
            <a:r>
              <a:rPr lang="ko-KR" altLang="en-US" dirty="0"/>
              <a:t>("</a:t>
            </a:r>
            <a:r>
              <a:rPr lang="ko-KR" altLang="en-US" dirty="0" err="1"/>
              <a:t>gameState</a:t>
            </a:r>
            <a:r>
              <a:rPr lang="ko-KR" altLang="en-US" dirty="0"/>
              <a:t> = " + </a:t>
            </a:r>
            <a:r>
              <a:rPr lang="ko-KR" altLang="en-US" dirty="0" err="1"/>
              <a:t>gameState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mouseClicked</a:t>
            </a:r>
            <a:r>
              <a:rPr lang="ko-KR" altLang="en-US" dirty="0"/>
              <a:t>++;</a:t>
            </a:r>
          </a:p>
          <a:p>
            <a:r>
              <a:rPr lang="ko-KR" altLang="en-US" dirty="0"/>
              <a:t>    </a:t>
            </a:r>
            <a:r>
              <a:rPr lang="ko-KR" altLang="en-US" dirty="0" err="1"/>
              <a:t>gameRestartTimer</a:t>
            </a:r>
            <a:r>
              <a:rPr lang="ko-KR" altLang="en-US" dirty="0"/>
              <a:t>++;</a:t>
            </a:r>
          </a:p>
          <a:p>
            <a:r>
              <a:rPr lang="ko-KR" altLang="en-US" dirty="0"/>
              <a:t>});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594097" y="410174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/>
              <a:t> </a:t>
            </a:r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mouseClicked</a:t>
            </a:r>
            <a:r>
              <a:rPr lang="ko-KR" altLang="en-US" dirty="0"/>
              <a:t> &gt; 0)</a:t>
            </a:r>
          </a:p>
          <a:p>
            <a:r>
              <a:rPr lang="ko-KR" altLang="en-US" dirty="0"/>
              <a:t>         </a:t>
            </a:r>
            <a:r>
              <a:rPr lang="ko-KR" altLang="en-US" dirty="0" err="1"/>
              <a:t>mouseClicked</a:t>
            </a:r>
            <a:r>
              <a:rPr lang="ko-KR" altLang="en-US" dirty="0"/>
              <a:t> = 0; </a:t>
            </a:r>
            <a:r>
              <a:rPr lang="en-US" altLang="ko-KR" dirty="0">
                <a:solidFill>
                  <a:srgbClr val="92D050"/>
                </a:solidFill>
              </a:rPr>
              <a:t>// </a:t>
            </a:r>
            <a:r>
              <a:rPr lang="ko-KR" altLang="en-US" dirty="0">
                <a:solidFill>
                  <a:srgbClr val="92D050"/>
                </a:solidFill>
              </a:rPr>
              <a:t>클릭 값 초기화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4160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</a:rPr>
                <a:t>LEFT CLICK TO SHOT BALL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7. </a:t>
            </a:r>
            <a:r>
              <a:rPr lang="ko-KR" altLang="en-US" sz="1200" dirty="0" smtClean="0"/>
              <a:t>마우스 클릭을 통해 게임이 시작되도록 수정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게임이 실행 되자마자 자동적으로 공이 발사됨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마우스 클릭이 되는 순간부터 공이 발사됨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92" y="4215470"/>
            <a:ext cx="862567" cy="25911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555" y="3967832"/>
            <a:ext cx="149988" cy="149988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84554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127686" y="399860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8533642" y="1821158"/>
            <a:ext cx="2709246" cy="205893"/>
            <a:chOff x="8533642" y="1821158"/>
            <a:chExt cx="2709246" cy="205893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55" name="그림 5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8535552" y="2024475"/>
            <a:ext cx="2709246" cy="205893"/>
            <a:chOff x="8533642" y="1821158"/>
            <a:chExt cx="2709246" cy="205893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62" name="그림 6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66" name="그룹 65"/>
          <p:cNvGrpSpPr/>
          <p:nvPr/>
        </p:nvGrpSpPr>
        <p:grpSpPr>
          <a:xfrm>
            <a:off x="8541257" y="2230023"/>
            <a:ext cx="2709246" cy="205893"/>
            <a:chOff x="8533642" y="1821158"/>
            <a:chExt cx="2709246" cy="205893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69" name="그림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70" name="그림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71" name="그림 7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72" name="그림 7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98389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2464904"/>
            <a:ext cx="12192000" cy="43930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래픽 5" descr="피아노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7748" y="576470"/>
            <a:ext cx="4130452" cy="4130452"/>
          </a:xfrm>
          <a:prstGeom prst="rect">
            <a:avLst/>
          </a:prstGeom>
          <a:effectLst>
            <a:outerShdw blurRad="101600" dist="12700" dir="2700000" algn="tl" rotWithShape="0">
              <a:schemeClr val="tx2">
                <a:lumMod val="75000"/>
                <a:alpha val="40000"/>
              </a:scheme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4617591" y="5871433"/>
            <a:ext cx="29594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>
                    <a:lumMod val="85000"/>
                  </a:schemeClr>
                </a:solidFill>
              </a:rPr>
              <a:t>Breakout Revolution</a:t>
            </a:r>
            <a:endParaRPr lang="ko-KR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42942" y="4448290"/>
            <a:ext cx="43061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B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LOCK </a:t>
            </a:r>
            <a:r>
              <a:rPr lang="en-US" altLang="ko-KR" sz="4800" b="1" spc="-150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altLang="ko-KR" sz="4800" spc="-150" dirty="0">
                <a:solidFill>
                  <a:schemeClr val="bg1">
                    <a:lumMod val="95000"/>
                  </a:schemeClr>
                </a:solidFill>
              </a:rPr>
              <a:t>ARTY</a:t>
            </a:r>
            <a:endParaRPr lang="ko-KR" altLang="en-US" sz="4800" spc="-150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0" name="직선 연결선 9"/>
          <p:cNvCxnSpPr>
            <a:cxnSpLocks/>
          </p:cNvCxnSpPr>
          <p:nvPr/>
        </p:nvCxnSpPr>
        <p:spPr>
          <a:xfrm>
            <a:off x="5426765" y="5695121"/>
            <a:ext cx="1321905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595213" y="111061"/>
            <a:ext cx="24769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Breakout game remaking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0296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7. </a:t>
            </a:r>
            <a:r>
              <a:rPr lang="ko-KR" altLang="en-US" sz="1200" dirty="0"/>
              <a:t>마우스 클릭을 통해 게임이 시작되도록 수정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511346" y="233267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ctx.fillStyle</a:t>
            </a:r>
            <a:r>
              <a:rPr lang="ko-KR" altLang="en-US" dirty="0"/>
              <a:t> = "</a:t>
            </a:r>
            <a:r>
              <a:rPr lang="ko-KR" altLang="en-US" dirty="0" err="1"/>
              <a:t>rgba</a:t>
            </a:r>
            <a:r>
              <a:rPr lang="ko-KR" altLang="en-US" dirty="0"/>
              <a:t>(255,242,206,0.62)";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ctx.font</a:t>
            </a:r>
            <a:r>
              <a:rPr lang="ko-KR" altLang="en-US" dirty="0"/>
              <a:t> = '40px </a:t>
            </a:r>
            <a:r>
              <a:rPr lang="ko-KR" altLang="en-US" dirty="0" err="1"/>
              <a:t>Fantasy</a:t>
            </a:r>
            <a:r>
              <a:rPr lang="ko-KR" altLang="en-US" dirty="0"/>
              <a:t>';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ctx.textBaseline</a:t>
            </a:r>
            <a:r>
              <a:rPr lang="ko-KR" altLang="en-US" dirty="0"/>
              <a:t> = "</a:t>
            </a:r>
            <a:r>
              <a:rPr lang="ko-KR" altLang="en-US" dirty="0" err="1"/>
              <a:t>top</a:t>
            </a:r>
            <a:r>
              <a:rPr lang="ko-KR" altLang="en-US" dirty="0"/>
              <a:t>";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ctx.fillText</a:t>
            </a:r>
            <a:r>
              <a:rPr lang="ko-KR" altLang="en-US" dirty="0"/>
              <a:t>("</a:t>
            </a:r>
            <a:r>
              <a:rPr lang="ko-KR" altLang="en-US" dirty="0" err="1"/>
              <a:t>Left</a:t>
            </a:r>
            <a:r>
              <a:rPr lang="ko-KR" altLang="en-US" dirty="0"/>
              <a:t> </a:t>
            </a:r>
            <a:r>
              <a:rPr lang="ko-KR" altLang="en-US" dirty="0" err="1"/>
              <a:t>Click</a:t>
            </a:r>
            <a:r>
              <a:rPr lang="ko-KR" altLang="en-US" dirty="0"/>
              <a:t> </a:t>
            </a:r>
            <a:r>
              <a:rPr lang="ko-KR" altLang="en-US" dirty="0" err="1"/>
              <a:t>to</a:t>
            </a:r>
            <a:r>
              <a:rPr lang="ko-KR" altLang="en-US" dirty="0"/>
              <a:t> </a:t>
            </a:r>
            <a:r>
              <a:rPr lang="ko-KR" altLang="en-US" dirty="0" err="1"/>
              <a:t>shot</a:t>
            </a:r>
            <a:r>
              <a:rPr lang="ko-KR" altLang="en-US" dirty="0"/>
              <a:t> </a:t>
            </a:r>
            <a:r>
              <a:rPr lang="ko-KR" altLang="en-US" dirty="0" err="1"/>
              <a:t>ball</a:t>
            </a:r>
            <a:r>
              <a:rPr lang="ko-KR" altLang="en-US" dirty="0"/>
              <a:t>", </a:t>
            </a:r>
            <a:r>
              <a:rPr lang="ko-KR" altLang="en-US" dirty="0" err="1"/>
              <a:t>canvas.width</a:t>
            </a:r>
            <a:r>
              <a:rPr lang="ko-KR" altLang="en-US" dirty="0"/>
              <a:t> * 0.25, </a:t>
            </a:r>
            <a:r>
              <a:rPr lang="ko-KR" altLang="en-US" dirty="0" err="1"/>
              <a:t>canvas.height</a:t>
            </a:r>
            <a:r>
              <a:rPr lang="ko-KR" altLang="en-US" dirty="0"/>
              <a:t> * 0.8</a:t>
            </a:r>
            <a:r>
              <a:rPr lang="ko-KR" altLang="en-US" dirty="0" smtClean="0"/>
              <a:t>); 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글자 띄우기</a:t>
            </a:r>
            <a:endParaRPr lang="ko-KR" altLang="en-US" dirty="0">
              <a:solidFill>
                <a:srgbClr val="92D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123485" y="2616014"/>
            <a:ext cx="207033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endParaRPr lang="en-US" altLang="ko-KR" sz="200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</a:rPr>
              <a:t>LEFT CLICK TO SHOT BALL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sz="20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372" y="4448360"/>
            <a:ext cx="862567" cy="25911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7035" y="4200722"/>
            <a:ext cx="149988" cy="14998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538225" y="392369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 (</a:t>
            </a:r>
            <a:r>
              <a:rPr lang="ko-KR" altLang="en-US" dirty="0" err="1"/>
              <a:t>mouseClicked</a:t>
            </a:r>
            <a:r>
              <a:rPr lang="ko-KR" altLang="en-US" dirty="0"/>
              <a:t> === 1){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gameState</a:t>
            </a:r>
            <a:r>
              <a:rPr lang="ko-KR" altLang="en-US" dirty="0"/>
              <a:t> = </a:t>
            </a:r>
            <a:r>
              <a:rPr lang="ko-KR" altLang="en-US" dirty="0" err="1"/>
              <a:t>gameStateLevelUp</a:t>
            </a:r>
            <a:r>
              <a:rPr lang="ko-KR" altLang="en-US" dirty="0" smtClean="0"/>
              <a:t>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스테이지 조절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beforeLevel</a:t>
            </a:r>
            <a:r>
              <a:rPr lang="ko-KR" altLang="en-US" dirty="0"/>
              <a:t> = 0;</a:t>
            </a:r>
          </a:p>
          <a:p>
            <a:r>
              <a:rPr lang="ko-KR" altLang="en-US" dirty="0" smtClean="0"/>
              <a:t>}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64673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r>
                <a:rPr lang="en-US" altLang="ko-KR" sz="2000" dirty="0" smtClean="0">
                  <a:solidFill>
                    <a:schemeClr val="bg1">
                      <a:lumMod val="50000"/>
                    </a:schemeClr>
                  </a:solidFill>
                </a:rPr>
                <a:t>LEFT CLICK TO SHOT BALL</a:t>
              </a:r>
              <a:endParaRPr lang="ko-KR" altLang="en-US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4257" y="1829471"/>
            <a:ext cx="2704669" cy="2704669"/>
          </a:xfrm>
          <a:prstGeom prst="rect">
            <a:avLst/>
          </a:prstGeom>
        </p:spPr>
      </p:pic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8. </a:t>
            </a:r>
            <a:r>
              <a:rPr lang="ko-KR" altLang="en-US" sz="1200" dirty="0" smtClean="0"/>
              <a:t>스테이지 추가 및 난이도 설정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게임이 실행 되자마자 자동적으로 공이 발사됨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마우스 클릭이 되는 순간부터 공이 발사됨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84554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127686" y="399860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/>
          <p:cNvSpPr/>
          <p:nvPr/>
        </p:nvSpPr>
        <p:spPr>
          <a:xfrm>
            <a:off x="9219899" y="1829471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직사각형 55"/>
          <p:cNvSpPr/>
          <p:nvPr/>
        </p:nvSpPr>
        <p:spPr>
          <a:xfrm>
            <a:off x="9695826" y="1829471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10170516" y="1829471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9447930" y="2004567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922044" y="2004069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9695826" y="218839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9531917" y="428000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9814061" y="3950701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2202689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9255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8. </a:t>
            </a:r>
            <a:r>
              <a:rPr lang="ko-KR" altLang="en-US" sz="1200" dirty="0"/>
              <a:t>스테이지 추가 및 난이도 설정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682823" y="261601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var</a:t>
            </a:r>
            <a:r>
              <a:rPr lang="ko-KR" altLang="en-US" dirty="0"/>
              <a:t> gameStateRound1 = 11;</a:t>
            </a:r>
          </a:p>
          <a:p>
            <a:r>
              <a:rPr lang="ko-KR" altLang="en-US" dirty="0" err="1"/>
              <a:t>var</a:t>
            </a:r>
            <a:r>
              <a:rPr lang="ko-KR" altLang="en-US" dirty="0"/>
              <a:t> gameStateRound2 = 12;</a:t>
            </a:r>
          </a:p>
          <a:p>
            <a:r>
              <a:rPr lang="ko-KR" altLang="en-US" dirty="0" err="1"/>
              <a:t>var</a:t>
            </a:r>
            <a:r>
              <a:rPr lang="ko-KR" altLang="en-US" dirty="0"/>
              <a:t> gameStateRound3 = 13;</a:t>
            </a:r>
          </a:p>
          <a:p>
            <a:r>
              <a:rPr lang="ko-KR" altLang="en-US" dirty="0" err="1"/>
              <a:t>var</a:t>
            </a:r>
            <a:r>
              <a:rPr lang="ko-KR" altLang="en-US" dirty="0"/>
              <a:t> gameStateRound4 = 14</a:t>
            </a:r>
            <a:r>
              <a:rPr lang="ko-KR" altLang="en-US" dirty="0" smtClean="0"/>
              <a:t>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난이도 상수</a:t>
            </a:r>
            <a:endParaRPr lang="ko-KR" altLang="en-US" dirty="0">
              <a:solidFill>
                <a:srgbClr val="92D050"/>
              </a:solidFill>
            </a:endParaRPr>
          </a:p>
          <a:p>
            <a:endParaRPr lang="ko-KR" altLang="en-US" dirty="0"/>
          </a:p>
          <a:p>
            <a:r>
              <a:rPr lang="ko-KR" altLang="en-US" dirty="0" err="1"/>
              <a:t>beforeLevel</a:t>
            </a:r>
            <a:r>
              <a:rPr lang="ko-KR" altLang="en-US" dirty="0"/>
              <a:t> = </a:t>
            </a:r>
            <a:r>
              <a:rPr lang="ko-KR" altLang="en-US" dirty="0" err="1"/>
              <a:t>gameState</a:t>
            </a:r>
            <a:r>
              <a:rPr lang="ko-KR" altLang="en-US" dirty="0" smtClean="0"/>
              <a:t>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레벨 업 </a:t>
            </a:r>
            <a:r>
              <a:rPr lang="ko-KR" altLang="en-US" dirty="0" smtClean="0">
                <a:solidFill>
                  <a:srgbClr val="92D050"/>
                </a:solidFill>
              </a:rPr>
              <a:t>시 </a:t>
            </a:r>
            <a:r>
              <a:rPr lang="ko-KR" altLang="en-US" dirty="0" smtClean="0">
                <a:solidFill>
                  <a:srgbClr val="92D050"/>
                </a:solidFill>
              </a:rPr>
              <a:t>저장 해둘 </a:t>
            </a:r>
            <a:r>
              <a:rPr lang="ko-KR" altLang="en-US" dirty="0" smtClean="0">
                <a:solidFill>
                  <a:srgbClr val="92D050"/>
                </a:solidFill>
              </a:rPr>
              <a:t>변수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 err="1"/>
              <a:t>gameState</a:t>
            </a:r>
            <a:r>
              <a:rPr lang="ko-KR" altLang="en-US" dirty="0"/>
              <a:t> = </a:t>
            </a:r>
            <a:r>
              <a:rPr lang="ko-KR" altLang="en-US" dirty="0" err="1" smtClean="0"/>
              <a:t>gameStateLevelUp</a:t>
            </a:r>
            <a:r>
              <a:rPr lang="en-US" altLang="ko-KR" dirty="0" smtClean="0"/>
              <a:t>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새로운 레벨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7749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9. </a:t>
            </a:r>
            <a:r>
              <a:rPr lang="ko-KR" altLang="en-US" sz="1200" dirty="0" smtClean="0"/>
              <a:t>공의 입사각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반사각에</a:t>
            </a:r>
            <a:r>
              <a:rPr lang="ko-KR" altLang="en-US" sz="1200" dirty="0" smtClean="0"/>
              <a:t> 따른 속도 및 각도 지정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패들의 어디를 부딪히든 일정한 각도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속도로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튕겨나감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부딪히는 위치에 따라 속도 및 각도가 달라짐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1" name="직사각형 30"/>
          <p:cNvSpPr/>
          <p:nvPr/>
        </p:nvSpPr>
        <p:spPr>
          <a:xfrm>
            <a:off x="184554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1804266" y="35185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020438" y="371709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216737" y="390778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409830" y="4087821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2618238" y="3912228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2839750" y="3713277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3065064" y="3518553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1" name="그룹 80"/>
          <p:cNvGrpSpPr/>
          <p:nvPr/>
        </p:nvGrpSpPr>
        <p:grpSpPr>
          <a:xfrm>
            <a:off x="8384402" y="1669774"/>
            <a:ext cx="3011556" cy="3011556"/>
            <a:chOff x="546652" y="1669774"/>
            <a:chExt cx="3011556" cy="3011556"/>
          </a:xfrm>
        </p:grpSpPr>
        <p:sp>
          <p:nvSpPr>
            <p:cNvPr id="82" name="직사각형 81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83" name="직사각형 82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84" name="직사각형 83"/>
          <p:cNvSpPr/>
          <p:nvPr/>
        </p:nvSpPr>
        <p:spPr>
          <a:xfrm>
            <a:off x="9433902" y="430847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9392626" y="35185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직사각형 85"/>
          <p:cNvSpPr/>
          <p:nvPr/>
        </p:nvSpPr>
        <p:spPr>
          <a:xfrm>
            <a:off x="908987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직사각형 86"/>
          <p:cNvSpPr/>
          <p:nvPr/>
        </p:nvSpPr>
        <p:spPr>
          <a:xfrm>
            <a:off x="955748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직사각형 87"/>
          <p:cNvSpPr/>
          <p:nvPr/>
        </p:nvSpPr>
        <p:spPr>
          <a:xfrm>
            <a:off x="1002386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9" name="직사각형 88"/>
          <p:cNvSpPr/>
          <p:nvPr/>
        </p:nvSpPr>
        <p:spPr>
          <a:xfrm>
            <a:off x="931790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0" name="직사각형 89"/>
          <p:cNvSpPr/>
          <p:nvPr/>
        </p:nvSpPr>
        <p:spPr>
          <a:xfrm>
            <a:off x="979201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955748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2" name="타원 91"/>
          <p:cNvSpPr/>
          <p:nvPr/>
        </p:nvSpPr>
        <p:spPr>
          <a:xfrm>
            <a:off x="9608798" y="371709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3" name="타원 92"/>
          <p:cNvSpPr/>
          <p:nvPr/>
        </p:nvSpPr>
        <p:spPr>
          <a:xfrm>
            <a:off x="9805097" y="390778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4" name="타원 93"/>
          <p:cNvSpPr/>
          <p:nvPr/>
        </p:nvSpPr>
        <p:spPr>
          <a:xfrm>
            <a:off x="9998190" y="4087821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5" name="타원 94"/>
          <p:cNvSpPr/>
          <p:nvPr/>
        </p:nvSpPr>
        <p:spPr>
          <a:xfrm>
            <a:off x="10532627" y="3973750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타원 95"/>
          <p:cNvSpPr/>
          <p:nvPr/>
        </p:nvSpPr>
        <p:spPr>
          <a:xfrm>
            <a:off x="11028883" y="3823086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7" name="타원 96"/>
          <p:cNvSpPr/>
          <p:nvPr/>
        </p:nvSpPr>
        <p:spPr>
          <a:xfrm>
            <a:off x="10570071" y="3608541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664541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9. </a:t>
            </a:r>
            <a:r>
              <a:rPr lang="ko-KR" altLang="en-US" sz="1200" dirty="0"/>
              <a:t>공의 입사각</a:t>
            </a:r>
            <a:r>
              <a:rPr lang="en-US" altLang="ko-KR" sz="1200" dirty="0"/>
              <a:t>, </a:t>
            </a:r>
            <a:r>
              <a:rPr lang="ko-KR" altLang="en-US" sz="1200" dirty="0" err="1"/>
              <a:t>반사각에</a:t>
            </a:r>
            <a:r>
              <a:rPr lang="ko-KR" altLang="en-US" sz="1200" dirty="0"/>
              <a:t> 따른 속도 및 각도 지정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511345" y="2224555"/>
            <a:ext cx="623922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paddleWidth</a:t>
            </a:r>
            <a:r>
              <a:rPr lang="ko-KR" altLang="en-US" dirty="0"/>
              <a:t> / (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paddleX</a:t>
            </a:r>
            <a:r>
              <a:rPr lang="ko-KR" altLang="en-US" dirty="0"/>
              <a:t>) &gt;= 20){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-</a:t>
            </a:r>
            <a:r>
              <a:rPr lang="ko-KR" altLang="en-US" dirty="0" err="1"/>
              <a:t>ballSpeed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</a:t>
            </a:r>
            <a:r>
              <a:rPr lang="ko-KR" altLang="en-US" dirty="0" err="1"/>
              <a:t>dx</a:t>
            </a:r>
            <a:r>
              <a:rPr lang="ko-KR" altLang="en-US" dirty="0"/>
              <a:t> * 1.5;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dy</a:t>
            </a:r>
            <a:r>
              <a:rPr lang="ko-KR" altLang="en-US" dirty="0"/>
              <a:t> = </a:t>
            </a:r>
            <a:r>
              <a:rPr lang="ko-KR" altLang="en-US" dirty="0" err="1"/>
              <a:t>dy</a:t>
            </a:r>
            <a:r>
              <a:rPr lang="ko-KR" altLang="en-US" dirty="0"/>
              <a:t> / 1.45;</a:t>
            </a:r>
          </a:p>
          <a:p>
            <a:r>
              <a:rPr lang="ko-KR" altLang="en-US" dirty="0"/>
              <a:t>}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paddleWidth</a:t>
            </a:r>
            <a:r>
              <a:rPr lang="ko-KR" altLang="en-US" dirty="0"/>
              <a:t> / (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paddleX</a:t>
            </a:r>
            <a:r>
              <a:rPr lang="ko-KR" altLang="en-US" dirty="0"/>
              <a:t>) &lt; 20 &amp;&amp; </a:t>
            </a:r>
            <a:r>
              <a:rPr lang="ko-KR" altLang="en-US" dirty="0" err="1"/>
              <a:t>paddleWidth</a:t>
            </a:r>
            <a:r>
              <a:rPr lang="ko-KR" altLang="en-US" dirty="0"/>
              <a:t> / (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paddleX</a:t>
            </a:r>
            <a:r>
              <a:rPr lang="ko-KR" altLang="en-US" dirty="0"/>
              <a:t>) &gt;= 6.66){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-</a:t>
            </a:r>
            <a:r>
              <a:rPr lang="ko-KR" altLang="en-US" dirty="0" err="1"/>
              <a:t>ballSpeed</a:t>
            </a:r>
            <a:r>
              <a:rPr lang="ko-KR" altLang="en-US" dirty="0"/>
              <a:t>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dx</a:t>
            </a:r>
            <a:r>
              <a:rPr lang="ko-KR" altLang="en-US" dirty="0"/>
              <a:t> = </a:t>
            </a:r>
            <a:r>
              <a:rPr lang="ko-KR" altLang="en-US" dirty="0" err="1"/>
              <a:t>dx</a:t>
            </a:r>
            <a:r>
              <a:rPr lang="ko-KR" altLang="en-US" dirty="0"/>
              <a:t> * 1.3;</a:t>
            </a:r>
          </a:p>
          <a:p>
            <a:r>
              <a:rPr lang="ko-KR" altLang="en-US" dirty="0"/>
              <a:t>                    </a:t>
            </a:r>
            <a:r>
              <a:rPr lang="ko-KR" altLang="en-US" dirty="0" err="1"/>
              <a:t>dy</a:t>
            </a:r>
            <a:r>
              <a:rPr lang="ko-KR" altLang="en-US" dirty="0"/>
              <a:t> = </a:t>
            </a:r>
            <a:r>
              <a:rPr lang="ko-KR" altLang="en-US" dirty="0" err="1"/>
              <a:t>dy</a:t>
            </a:r>
            <a:r>
              <a:rPr lang="ko-KR" altLang="en-US" dirty="0"/>
              <a:t> / 1.25</a:t>
            </a:r>
            <a:r>
              <a:rPr lang="ko-KR" altLang="en-US" dirty="0" smtClean="0"/>
              <a:t>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속도와 속도로 인한 각도 변경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/>
              <a:t>}</a:t>
            </a:r>
          </a:p>
        </p:txBody>
      </p:sp>
      <p:sp>
        <p:nvSpPr>
          <p:cNvPr id="38" name="직사각형 37"/>
          <p:cNvSpPr/>
          <p:nvPr/>
        </p:nvSpPr>
        <p:spPr>
          <a:xfrm>
            <a:off x="8800070" y="4918339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타원 38"/>
          <p:cNvSpPr/>
          <p:nvPr/>
        </p:nvSpPr>
        <p:spPr>
          <a:xfrm>
            <a:off x="8758794" y="4128415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/>
          <p:cNvSpPr/>
          <p:nvPr/>
        </p:nvSpPr>
        <p:spPr>
          <a:xfrm>
            <a:off x="8974966" y="4326957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/>
          <p:cNvSpPr/>
          <p:nvPr/>
        </p:nvSpPr>
        <p:spPr>
          <a:xfrm>
            <a:off x="9171265" y="4517647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타원 47"/>
          <p:cNvSpPr/>
          <p:nvPr/>
        </p:nvSpPr>
        <p:spPr>
          <a:xfrm>
            <a:off x="9364358" y="4697683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타원 48"/>
          <p:cNvSpPr/>
          <p:nvPr/>
        </p:nvSpPr>
        <p:spPr>
          <a:xfrm>
            <a:off x="9898795" y="4583612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타원 49"/>
          <p:cNvSpPr/>
          <p:nvPr/>
        </p:nvSpPr>
        <p:spPr>
          <a:xfrm>
            <a:off x="10395051" y="4432948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9936239" y="4218403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94619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10. AUTO</a:t>
            </a:r>
            <a:r>
              <a:rPr lang="en-US" altLang="ko-KR" sz="1200" dirty="0"/>
              <a:t>, TURBO, RESET, NEXT </a:t>
            </a:r>
            <a:r>
              <a:rPr lang="ko-KR" altLang="en-US" sz="1200" dirty="0"/>
              <a:t>관리자 명령어 구현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패들의 어디를 부딪히든 일정한 각도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속도로 </a:t>
              </a:r>
              <a:r>
                <a:rPr lang="ko-KR" altLang="en-US" sz="9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튕겨나감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부딪히는 위치에 따라 속도 및 각도가 달라짐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2" name="타원 31"/>
          <p:cNvSpPr/>
          <p:nvPr/>
        </p:nvSpPr>
        <p:spPr>
          <a:xfrm>
            <a:off x="2071815" y="3049299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타원 50"/>
          <p:cNvSpPr/>
          <p:nvPr/>
        </p:nvSpPr>
        <p:spPr>
          <a:xfrm>
            <a:off x="2280503" y="324367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타원 51"/>
          <p:cNvSpPr/>
          <p:nvPr/>
        </p:nvSpPr>
        <p:spPr>
          <a:xfrm>
            <a:off x="2489191" y="3452030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타원 55"/>
          <p:cNvSpPr/>
          <p:nvPr/>
        </p:nvSpPr>
        <p:spPr>
          <a:xfrm>
            <a:off x="2697879" y="3660718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2914284" y="3869406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3126714" y="4073680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3343472" y="4279985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직사각형 48"/>
          <p:cNvSpPr/>
          <p:nvPr/>
        </p:nvSpPr>
        <p:spPr>
          <a:xfrm>
            <a:off x="1187646" y="4304921"/>
            <a:ext cx="772976" cy="171885"/>
          </a:xfrm>
          <a:prstGeom prst="rect">
            <a:avLst/>
          </a:pr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1538974" y="4306699"/>
            <a:ext cx="772976" cy="17188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1894015" y="4308443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2" name="그룹 71"/>
          <p:cNvGrpSpPr/>
          <p:nvPr/>
        </p:nvGrpSpPr>
        <p:grpSpPr>
          <a:xfrm>
            <a:off x="8377361" y="1669774"/>
            <a:ext cx="3011556" cy="3011556"/>
            <a:chOff x="546652" y="1669774"/>
            <a:chExt cx="3011556" cy="3011556"/>
          </a:xfrm>
        </p:grpSpPr>
        <p:sp>
          <p:nvSpPr>
            <p:cNvPr id="98" name="직사각형 97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99" name="직사각형 98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100" name="타원 99"/>
          <p:cNvSpPr/>
          <p:nvPr/>
        </p:nvSpPr>
        <p:spPr>
          <a:xfrm>
            <a:off x="9653134" y="3049299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직사각형 100"/>
          <p:cNvSpPr/>
          <p:nvPr/>
        </p:nvSpPr>
        <p:spPr>
          <a:xfrm>
            <a:off x="9082829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9550443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1001682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/>
          <p:cNvSpPr/>
          <p:nvPr/>
        </p:nvSpPr>
        <p:spPr>
          <a:xfrm>
            <a:off x="9310860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/>
          <p:cNvSpPr/>
          <p:nvPr/>
        </p:nvSpPr>
        <p:spPr>
          <a:xfrm>
            <a:off x="9784974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/>
          <p:cNvSpPr/>
          <p:nvPr/>
        </p:nvSpPr>
        <p:spPr>
          <a:xfrm>
            <a:off x="9550443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타원 106"/>
          <p:cNvSpPr/>
          <p:nvPr/>
        </p:nvSpPr>
        <p:spPr>
          <a:xfrm>
            <a:off x="9861822" y="324367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타원 107"/>
          <p:cNvSpPr/>
          <p:nvPr/>
        </p:nvSpPr>
        <p:spPr>
          <a:xfrm>
            <a:off x="10070510" y="3452030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타원 108"/>
          <p:cNvSpPr/>
          <p:nvPr/>
        </p:nvSpPr>
        <p:spPr>
          <a:xfrm>
            <a:off x="10279198" y="3660718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타원 109"/>
          <p:cNvSpPr/>
          <p:nvPr/>
        </p:nvSpPr>
        <p:spPr>
          <a:xfrm>
            <a:off x="10495603" y="3869406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1" name="타원 110"/>
          <p:cNvSpPr/>
          <p:nvPr/>
        </p:nvSpPr>
        <p:spPr>
          <a:xfrm>
            <a:off x="10708033" y="4081993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타원 111"/>
          <p:cNvSpPr/>
          <p:nvPr/>
        </p:nvSpPr>
        <p:spPr>
          <a:xfrm>
            <a:off x="10920198" y="3864992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직사각형 112"/>
          <p:cNvSpPr/>
          <p:nvPr/>
        </p:nvSpPr>
        <p:spPr>
          <a:xfrm>
            <a:off x="9153686" y="4288259"/>
            <a:ext cx="772976" cy="164053"/>
          </a:xfrm>
          <a:prstGeom prst="rect">
            <a:avLst/>
          </a:pr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/>
          <p:cNvSpPr/>
          <p:nvPr/>
        </p:nvSpPr>
        <p:spPr>
          <a:xfrm>
            <a:off x="9720071" y="4288259"/>
            <a:ext cx="772976" cy="1640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5" name="직사각형 114"/>
          <p:cNvSpPr/>
          <p:nvPr/>
        </p:nvSpPr>
        <p:spPr>
          <a:xfrm>
            <a:off x="10383542" y="428602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526928" y="3940233"/>
            <a:ext cx="118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AUTO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872058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10. AUTO, TURBO, RESET, NEXT </a:t>
            </a:r>
            <a:r>
              <a:rPr lang="ko-KR" altLang="en-US" sz="1200" dirty="0"/>
              <a:t>관리자 명령어 구현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10347"/>
            <a:ext cx="10168445" cy="3367739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22" name="타원 21"/>
          <p:cNvSpPr/>
          <p:nvPr/>
        </p:nvSpPr>
        <p:spPr>
          <a:xfrm>
            <a:off x="9067908" y="3885770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타원 28"/>
          <p:cNvSpPr/>
          <p:nvPr/>
        </p:nvSpPr>
        <p:spPr>
          <a:xfrm>
            <a:off x="9276596" y="4080146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/>
          <p:cNvSpPr/>
          <p:nvPr/>
        </p:nvSpPr>
        <p:spPr>
          <a:xfrm>
            <a:off x="9485284" y="4288501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/>
          <p:cNvSpPr/>
          <p:nvPr/>
        </p:nvSpPr>
        <p:spPr>
          <a:xfrm>
            <a:off x="9693972" y="4497189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9910377" y="4705877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타원 32"/>
          <p:cNvSpPr/>
          <p:nvPr/>
        </p:nvSpPr>
        <p:spPr>
          <a:xfrm>
            <a:off x="10122807" y="4918464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10334972" y="4701463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8568460" y="5124730"/>
            <a:ext cx="772976" cy="164053"/>
          </a:xfrm>
          <a:prstGeom prst="rect">
            <a:avLst/>
          </a:prstGeom>
          <a:solidFill>
            <a:srgbClr val="3BC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9134845" y="5124730"/>
            <a:ext cx="772976" cy="16405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798316" y="5122498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8111580" y="4661949"/>
            <a:ext cx="11894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AUTO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83268" y="249748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aPressed</a:t>
            </a:r>
            <a:r>
              <a:rPr lang="ko-KR" altLang="en-US" dirty="0"/>
              <a:t>){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y</a:t>
            </a:r>
            <a:r>
              <a:rPr lang="ko-KR" altLang="en-US" dirty="0"/>
              <a:t> &gt; </a:t>
            </a:r>
            <a:r>
              <a:rPr lang="ko-KR" altLang="en-US" dirty="0" err="1"/>
              <a:t>canvas.height</a:t>
            </a:r>
            <a:r>
              <a:rPr lang="ko-KR" altLang="en-US" dirty="0"/>
              <a:t> - 40)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paddleX</a:t>
            </a:r>
            <a:r>
              <a:rPr lang="ko-KR" altLang="en-US" dirty="0"/>
              <a:t> = </a:t>
            </a:r>
            <a:r>
              <a:rPr lang="ko-KR" altLang="en-US" dirty="0" err="1"/>
              <a:t>x</a:t>
            </a:r>
            <a:r>
              <a:rPr lang="ko-KR" altLang="en-US" dirty="0"/>
              <a:t> - </a:t>
            </a:r>
            <a:r>
              <a:rPr lang="ko-KR" altLang="en-US" dirty="0" err="1"/>
              <a:t>getRandomInt</a:t>
            </a:r>
            <a:r>
              <a:rPr lang="ko-KR" altLang="en-US" dirty="0"/>
              <a:t>(1 , </a:t>
            </a:r>
            <a:r>
              <a:rPr lang="ko-KR" altLang="en-US" dirty="0" err="1"/>
              <a:t>paddleWidth</a:t>
            </a:r>
            <a:r>
              <a:rPr lang="ko-KR" altLang="en-US" dirty="0"/>
              <a:t>);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itemPosY</a:t>
            </a:r>
            <a:r>
              <a:rPr lang="ko-KR" altLang="en-US" dirty="0"/>
              <a:t> &gt; </a:t>
            </a:r>
            <a:r>
              <a:rPr lang="ko-KR" altLang="en-US" dirty="0" err="1"/>
              <a:t>canvas.height</a:t>
            </a:r>
            <a:r>
              <a:rPr lang="ko-KR" altLang="en-US" dirty="0"/>
              <a:t> - 40 &amp;&amp; </a:t>
            </a:r>
            <a:r>
              <a:rPr lang="ko-KR" altLang="en-US" dirty="0" err="1"/>
              <a:t>itemPosY</a:t>
            </a:r>
            <a:r>
              <a:rPr lang="ko-KR" altLang="en-US" dirty="0"/>
              <a:t> &lt; </a:t>
            </a:r>
            <a:r>
              <a:rPr lang="ko-KR" altLang="en-US" dirty="0" err="1"/>
              <a:t>canvas.height</a:t>
            </a:r>
            <a:r>
              <a:rPr lang="ko-KR" altLang="en-US" dirty="0"/>
              <a:t>)</a:t>
            </a:r>
          </a:p>
          <a:p>
            <a:r>
              <a:rPr lang="ko-KR" altLang="en-US" dirty="0"/>
              <a:t>            </a:t>
            </a:r>
            <a:r>
              <a:rPr lang="ko-KR" altLang="en-US" dirty="0" err="1"/>
              <a:t>paddleX</a:t>
            </a:r>
            <a:r>
              <a:rPr lang="ko-KR" altLang="en-US" dirty="0"/>
              <a:t> = </a:t>
            </a:r>
            <a:r>
              <a:rPr lang="ko-KR" altLang="en-US" dirty="0" err="1"/>
              <a:t>itemPosX</a:t>
            </a:r>
            <a:r>
              <a:rPr lang="ko-KR" altLang="en-US" dirty="0"/>
              <a:t> - </a:t>
            </a:r>
            <a:r>
              <a:rPr lang="ko-KR" altLang="en-US" dirty="0" err="1"/>
              <a:t>getRandomInt</a:t>
            </a:r>
            <a:r>
              <a:rPr lang="ko-KR" altLang="en-US" dirty="0"/>
              <a:t>(1 , </a:t>
            </a:r>
            <a:r>
              <a:rPr lang="ko-KR" altLang="en-US" dirty="0" err="1"/>
              <a:t>paddleWidth</a:t>
            </a:r>
            <a:r>
              <a:rPr lang="ko-KR" altLang="en-US" dirty="0"/>
              <a:t>);</a:t>
            </a:r>
          </a:p>
          <a:p>
            <a:r>
              <a:rPr lang="ko-KR" altLang="en-US" dirty="0" smtClean="0"/>
              <a:t>} </a:t>
            </a:r>
            <a:r>
              <a:rPr lang="en-US" altLang="ko-KR" dirty="0" smtClean="0"/>
              <a:t>// </a:t>
            </a:r>
            <a:r>
              <a:rPr lang="en-US" altLang="ko-KR" dirty="0" smtClean="0">
                <a:solidFill>
                  <a:srgbClr val="92D050"/>
                </a:solidFill>
              </a:rPr>
              <a:t>‘a’</a:t>
            </a:r>
            <a:r>
              <a:rPr lang="ko-KR" altLang="en-US" dirty="0" smtClean="0">
                <a:solidFill>
                  <a:srgbClr val="92D050"/>
                </a:solidFill>
              </a:rPr>
              <a:t>키가 입력되면 오토 모드 </a:t>
            </a:r>
            <a:r>
              <a:rPr lang="en-US" altLang="ko-KR" dirty="0" smtClean="0">
                <a:solidFill>
                  <a:srgbClr val="92D050"/>
                </a:solidFill>
              </a:rPr>
              <a:t>on / off</a:t>
            </a:r>
            <a:endParaRPr lang="ko-KR" altLang="en-US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711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ko-KR" sz="16600" dirty="0" smtClean="0">
                  <a:solidFill>
                    <a:srgbClr val="FF0000"/>
                  </a:solidFill>
                </a:rPr>
                <a:t>X</a:t>
              </a:r>
              <a:endParaRPr lang="ko-KR" altLang="en-US" sz="166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11. </a:t>
            </a:r>
            <a:r>
              <a:rPr lang="ko-KR" altLang="en-US" sz="1200" dirty="0" smtClean="0"/>
              <a:t>속도에 따른 점수 배율 조절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점수 보너스가 없는 기존 게임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공의 속도에 따라 점수 보너스 상태가 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7" name="직사각형 2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8892" y="4215470"/>
            <a:ext cx="862567" cy="259111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8555" y="3967832"/>
            <a:ext cx="149988" cy="149988"/>
          </a:xfrm>
          <a:prstGeom prst="rect">
            <a:avLst/>
          </a:prstGeom>
        </p:spPr>
      </p:pic>
      <p:grpSp>
        <p:nvGrpSpPr>
          <p:cNvPr id="31" name="그룹 30"/>
          <p:cNvGrpSpPr/>
          <p:nvPr/>
        </p:nvGrpSpPr>
        <p:grpSpPr>
          <a:xfrm>
            <a:off x="8533642" y="1821158"/>
            <a:ext cx="2709246" cy="205893"/>
            <a:chOff x="8533642" y="1821158"/>
            <a:chExt cx="2709246" cy="205893"/>
          </a:xfrm>
        </p:grpSpPr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36" name="그림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37" name="그림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39" name="그룹 38"/>
          <p:cNvGrpSpPr/>
          <p:nvPr/>
        </p:nvGrpSpPr>
        <p:grpSpPr>
          <a:xfrm>
            <a:off x="8535552" y="2024475"/>
            <a:ext cx="2709246" cy="205893"/>
            <a:chOff x="8533642" y="1821158"/>
            <a:chExt cx="2709246" cy="205893"/>
          </a:xfrm>
        </p:grpSpPr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42" name="그림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46" name="그룹 45"/>
          <p:cNvGrpSpPr/>
          <p:nvPr/>
        </p:nvGrpSpPr>
        <p:grpSpPr>
          <a:xfrm>
            <a:off x="8541257" y="2230023"/>
            <a:ext cx="2709246" cy="205893"/>
            <a:chOff x="8533642" y="1821158"/>
            <a:chExt cx="2709246" cy="205893"/>
          </a:xfrm>
        </p:grpSpPr>
        <p:pic>
          <p:nvPicPr>
            <p:cNvPr id="47" name="그림 4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48" name="그림 4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sp>
        <p:nvSpPr>
          <p:cNvPr id="53" name="TextBox 52"/>
          <p:cNvSpPr txBox="1"/>
          <p:nvPr/>
        </p:nvSpPr>
        <p:spPr>
          <a:xfrm>
            <a:off x="8979848" y="305470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SCORE X 3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970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11. </a:t>
            </a:r>
            <a:r>
              <a:rPr lang="ko-KR" altLang="en-US" sz="1200" dirty="0"/>
              <a:t>속도에 따른 점수 배율 </a:t>
            </a:r>
            <a:r>
              <a:rPr lang="ko-KR" altLang="en-US" sz="1200" dirty="0" smtClean="0"/>
              <a:t>조절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629127" y="258273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13 || </a:t>
            </a:r>
            <a:r>
              <a:rPr lang="ko-KR" altLang="en-US" dirty="0" err="1"/>
              <a:t>dy</a:t>
            </a:r>
            <a:r>
              <a:rPr lang="ko-KR" altLang="en-US" dirty="0"/>
              <a:t> &gt; 13 || </a:t>
            </a:r>
            <a:r>
              <a:rPr lang="ko-KR" altLang="en-US" dirty="0" err="1"/>
              <a:t>dx</a:t>
            </a:r>
            <a:r>
              <a:rPr lang="ko-KR" altLang="en-US" dirty="0"/>
              <a:t> &lt; -13 || </a:t>
            </a:r>
            <a:r>
              <a:rPr lang="ko-KR" altLang="en-US" dirty="0" err="1"/>
              <a:t>dy</a:t>
            </a:r>
            <a:r>
              <a:rPr lang="ko-KR" altLang="en-US" dirty="0"/>
              <a:t> &lt; -13)</a:t>
            </a:r>
          </a:p>
          <a:p>
            <a:r>
              <a:rPr lang="ko-KR" altLang="en-US" dirty="0"/>
              <a:t>                        </a:t>
            </a:r>
            <a:r>
              <a:rPr lang="ko-KR" altLang="en-US" dirty="0" err="1"/>
              <a:t>score</a:t>
            </a:r>
            <a:r>
              <a:rPr lang="ko-KR" altLang="en-US" dirty="0" smtClean="0"/>
              <a:t>++; </a:t>
            </a:r>
            <a:r>
              <a:rPr lang="en-US" altLang="ko-KR" dirty="0" smtClean="0">
                <a:solidFill>
                  <a:srgbClr val="92D050"/>
                </a:solidFill>
              </a:rPr>
              <a:t>// </a:t>
            </a:r>
            <a:r>
              <a:rPr lang="ko-KR" altLang="en-US" dirty="0" smtClean="0">
                <a:solidFill>
                  <a:srgbClr val="92D050"/>
                </a:solidFill>
              </a:rPr>
              <a:t>점수 </a:t>
            </a:r>
            <a:r>
              <a:rPr lang="en-US" altLang="ko-KR" dirty="0" smtClean="0">
                <a:solidFill>
                  <a:srgbClr val="92D050"/>
                </a:solidFill>
              </a:rPr>
              <a:t>2</a:t>
            </a:r>
            <a:r>
              <a:rPr lang="ko-KR" altLang="en-US" dirty="0" smtClean="0">
                <a:solidFill>
                  <a:srgbClr val="92D050"/>
                </a:solidFill>
              </a:rPr>
              <a:t>배</a:t>
            </a:r>
            <a:endParaRPr lang="ko-KR" altLang="en-US" dirty="0">
              <a:solidFill>
                <a:srgbClr val="92D050"/>
              </a:solidFill>
            </a:endParaRPr>
          </a:p>
          <a:p>
            <a:r>
              <a:rPr lang="ko-KR" altLang="en-US" dirty="0" err="1" smtClean="0"/>
              <a:t>if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dx</a:t>
            </a:r>
            <a:r>
              <a:rPr lang="ko-KR" altLang="en-US" dirty="0" smtClean="0"/>
              <a:t> </a:t>
            </a:r>
            <a:r>
              <a:rPr lang="ko-KR" altLang="en-US" dirty="0"/>
              <a:t>&gt; 18 || </a:t>
            </a:r>
            <a:r>
              <a:rPr lang="ko-KR" altLang="en-US" dirty="0" err="1"/>
              <a:t>dy</a:t>
            </a:r>
            <a:r>
              <a:rPr lang="ko-KR" altLang="en-US" dirty="0"/>
              <a:t> &gt; 18 || </a:t>
            </a:r>
            <a:r>
              <a:rPr lang="ko-KR" altLang="en-US" dirty="0" err="1"/>
              <a:t>dx</a:t>
            </a:r>
            <a:r>
              <a:rPr lang="ko-KR" altLang="en-US" dirty="0"/>
              <a:t> &lt; -18 || </a:t>
            </a:r>
            <a:r>
              <a:rPr lang="ko-KR" altLang="en-US" dirty="0" err="1"/>
              <a:t>dy</a:t>
            </a:r>
            <a:r>
              <a:rPr lang="ko-KR" altLang="en-US" dirty="0"/>
              <a:t> &lt; -18)</a:t>
            </a:r>
          </a:p>
          <a:p>
            <a:r>
              <a:rPr lang="ko-KR" altLang="en-US" dirty="0"/>
              <a:t>                        </a:t>
            </a:r>
            <a:r>
              <a:rPr lang="ko-KR" altLang="en-US" dirty="0" err="1"/>
              <a:t>score</a:t>
            </a:r>
            <a:r>
              <a:rPr lang="ko-KR" altLang="en-US" dirty="0" smtClean="0"/>
              <a:t>++; </a:t>
            </a:r>
            <a:r>
              <a:rPr lang="en-US" altLang="ko-KR" dirty="0">
                <a:solidFill>
                  <a:srgbClr val="92D050"/>
                </a:solidFill>
              </a:rPr>
              <a:t>// </a:t>
            </a:r>
            <a:r>
              <a:rPr lang="ko-KR" altLang="en-US" dirty="0">
                <a:solidFill>
                  <a:srgbClr val="92D050"/>
                </a:solidFill>
              </a:rPr>
              <a:t>점수 </a:t>
            </a:r>
            <a:r>
              <a:rPr lang="en-US" altLang="ko-KR" dirty="0" smtClean="0">
                <a:solidFill>
                  <a:srgbClr val="92D050"/>
                </a:solidFill>
              </a:rPr>
              <a:t>3</a:t>
            </a:r>
            <a:r>
              <a:rPr lang="ko-KR" altLang="en-US" dirty="0" smtClean="0">
                <a:solidFill>
                  <a:srgbClr val="92D050"/>
                </a:solidFill>
              </a:rPr>
              <a:t>배</a:t>
            </a:r>
            <a:endParaRPr lang="ko-KR" altLang="en-US" dirty="0"/>
          </a:p>
          <a:p>
            <a:r>
              <a:rPr lang="en-US" altLang="ko-KR" dirty="0" err="1" smtClean="0"/>
              <a:t>i</a:t>
            </a:r>
            <a:r>
              <a:rPr lang="ko-KR" altLang="en-US" dirty="0" err="1" smtClean="0"/>
              <a:t>f</a:t>
            </a:r>
            <a:r>
              <a:rPr lang="ko-KR" altLang="en-US" dirty="0" smtClean="0"/>
              <a:t>(</a:t>
            </a:r>
            <a:r>
              <a:rPr lang="ko-KR" altLang="en-US" dirty="0" err="1" smtClean="0"/>
              <a:t>dx</a:t>
            </a:r>
            <a:r>
              <a:rPr lang="ko-KR" altLang="en-US" dirty="0" smtClean="0"/>
              <a:t> </a:t>
            </a:r>
            <a:r>
              <a:rPr lang="ko-KR" altLang="en-US" dirty="0"/>
              <a:t>&gt; 22 || </a:t>
            </a:r>
            <a:r>
              <a:rPr lang="ko-KR" altLang="en-US" dirty="0" err="1"/>
              <a:t>dy</a:t>
            </a:r>
            <a:r>
              <a:rPr lang="ko-KR" altLang="en-US" dirty="0"/>
              <a:t> &gt; 22 || </a:t>
            </a:r>
            <a:r>
              <a:rPr lang="ko-KR" altLang="en-US" dirty="0" err="1"/>
              <a:t>dx</a:t>
            </a:r>
            <a:r>
              <a:rPr lang="ko-KR" altLang="en-US" dirty="0"/>
              <a:t> &lt; -22 || </a:t>
            </a:r>
            <a:r>
              <a:rPr lang="ko-KR" altLang="en-US" dirty="0" err="1"/>
              <a:t>dy</a:t>
            </a:r>
            <a:r>
              <a:rPr lang="ko-KR" altLang="en-US" dirty="0"/>
              <a:t> &lt; -22)</a:t>
            </a:r>
          </a:p>
          <a:p>
            <a:r>
              <a:rPr lang="ko-KR" altLang="en-US" dirty="0"/>
              <a:t>                        </a:t>
            </a:r>
            <a:r>
              <a:rPr lang="ko-KR" altLang="en-US" dirty="0" err="1"/>
              <a:t>score</a:t>
            </a:r>
            <a:r>
              <a:rPr lang="ko-KR" altLang="en-US" dirty="0" smtClean="0"/>
              <a:t>++;</a:t>
            </a:r>
            <a:r>
              <a:rPr lang="en-US" altLang="ko-KR" dirty="0">
                <a:solidFill>
                  <a:srgbClr val="92D050"/>
                </a:solidFill>
              </a:rPr>
              <a:t> // </a:t>
            </a:r>
            <a:r>
              <a:rPr lang="ko-KR" altLang="en-US" dirty="0">
                <a:solidFill>
                  <a:srgbClr val="92D050"/>
                </a:solidFill>
              </a:rPr>
              <a:t>점수 </a:t>
            </a:r>
            <a:r>
              <a:rPr lang="en-US" altLang="ko-KR" dirty="0" smtClean="0">
                <a:solidFill>
                  <a:srgbClr val="92D050"/>
                </a:solidFill>
              </a:rPr>
              <a:t>4</a:t>
            </a:r>
            <a:r>
              <a:rPr lang="ko-KR" altLang="en-US" dirty="0" smtClean="0">
                <a:solidFill>
                  <a:srgbClr val="92D050"/>
                </a:solidFill>
              </a:rPr>
              <a:t>배</a:t>
            </a:r>
            <a:endParaRPr lang="en-US" altLang="ko-KR" dirty="0" smtClean="0">
              <a:solidFill>
                <a:srgbClr val="92D050"/>
              </a:solidFill>
            </a:endParaRPr>
          </a:p>
          <a:p>
            <a:r>
              <a:rPr lang="en-US" altLang="ko-KR" dirty="0"/>
              <a:t>if(dx &gt; 25 || </a:t>
            </a:r>
            <a:r>
              <a:rPr lang="en-US" altLang="ko-KR" dirty="0" err="1"/>
              <a:t>dy</a:t>
            </a:r>
            <a:r>
              <a:rPr lang="en-US" altLang="ko-KR" dirty="0"/>
              <a:t> &gt; 25 || dx &lt; -25 || </a:t>
            </a:r>
            <a:r>
              <a:rPr lang="en-US" altLang="ko-KR" dirty="0" err="1"/>
              <a:t>dy</a:t>
            </a:r>
            <a:r>
              <a:rPr lang="en-US" altLang="ko-KR" dirty="0"/>
              <a:t> &lt; -25)</a:t>
            </a:r>
          </a:p>
          <a:p>
            <a:r>
              <a:rPr lang="en-US" altLang="ko-KR" dirty="0"/>
              <a:t>                        score</a:t>
            </a:r>
            <a:r>
              <a:rPr lang="en-US" altLang="ko-KR" dirty="0" smtClean="0"/>
              <a:t>++; </a:t>
            </a:r>
            <a:r>
              <a:rPr lang="en-US" altLang="ko-KR" dirty="0">
                <a:solidFill>
                  <a:srgbClr val="92D050"/>
                </a:solidFill>
              </a:rPr>
              <a:t>// </a:t>
            </a:r>
            <a:r>
              <a:rPr lang="ko-KR" altLang="en-US" dirty="0">
                <a:solidFill>
                  <a:srgbClr val="92D050"/>
                </a:solidFill>
              </a:rPr>
              <a:t>점수 </a:t>
            </a:r>
            <a:r>
              <a:rPr lang="en-US" altLang="ko-KR" dirty="0" smtClean="0">
                <a:solidFill>
                  <a:srgbClr val="92D050"/>
                </a:solidFill>
              </a:rPr>
              <a:t>5</a:t>
            </a:r>
            <a:r>
              <a:rPr lang="ko-KR" altLang="en-US" dirty="0" smtClean="0">
                <a:solidFill>
                  <a:srgbClr val="92D050"/>
                </a:solidFill>
              </a:rPr>
              <a:t>배</a:t>
            </a:r>
            <a:endParaRPr lang="en-US" altLang="ko-KR" dirty="0">
              <a:solidFill>
                <a:srgbClr val="92D050"/>
              </a:solidFill>
            </a:endParaRPr>
          </a:p>
        </p:txBody>
      </p:sp>
      <p:grpSp>
        <p:nvGrpSpPr>
          <p:cNvPr id="43" name="그룹 42"/>
          <p:cNvGrpSpPr/>
          <p:nvPr/>
        </p:nvGrpSpPr>
        <p:grpSpPr>
          <a:xfrm>
            <a:off x="7725127" y="2126974"/>
            <a:ext cx="3011556" cy="3011556"/>
            <a:chOff x="546652" y="1669774"/>
            <a:chExt cx="3011556" cy="3011556"/>
          </a:xfrm>
        </p:grpSpPr>
        <p:sp>
          <p:nvSpPr>
            <p:cNvPr id="44" name="직사각형 43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altLang="ko-KR" sz="2000" dirty="0" smtClean="0">
                <a:solidFill>
                  <a:schemeClr val="bg1">
                    <a:lumMod val="50000"/>
                  </a:schemeClr>
                </a:solidFill>
              </a:endParaRPr>
            </a:p>
            <a:p>
              <a:pPr algn="ctr"/>
              <a:endParaRPr lang="en-US" altLang="ko-KR" sz="20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pic>
        <p:nvPicPr>
          <p:cNvPr id="46" name="그림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9619" y="4672670"/>
            <a:ext cx="862567" cy="259111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9282" y="4425032"/>
            <a:ext cx="149988" cy="149988"/>
          </a:xfrm>
          <a:prstGeom prst="rect">
            <a:avLst/>
          </a:prstGeom>
        </p:spPr>
      </p:pic>
      <p:grpSp>
        <p:nvGrpSpPr>
          <p:cNvPr id="48" name="그룹 47"/>
          <p:cNvGrpSpPr/>
          <p:nvPr/>
        </p:nvGrpSpPr>
        <p:grpSpPr>
          <a:xfrm>
            <a:off x="7874369" y="2278358"/>
            <a:ext cx="2709246" cy="205893"/>
            <a:chOff x="8533642" y="1821158"/>
            <a:chExt cx="2709246" cy="205893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50" name="그림 4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51" name="그림 5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52" name="그림 5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53" name="그림 5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54" name="그림 5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55" name="그룹 54"/>
          <p:cNvGrpSpPr/>
          <p:nvPr/>
        </p:nvGrpSpPr>
        <p:grpSpPr>
          <a:xfrm>
            <a:off x="7876279" y="2481675"/>
            <a:ext cx="2709246" cy="205893"/>
            <a:chOff x="8533642" y="1821158"/>
            <a:chExt cx="2709246" cy="205893"/>
          </a:xfrm>
        </p:grpSpPr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61" name="그림 6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grpSp>
        <p:nvGrpSpPr>
          <p:cNvPr id="62" name="그룹 61"/>
          <p:cNvGrpSpPr/>
          <p:nvPr/>
        </p:nvGrpSpPr>
        <p:grpSpPr>
          <a:xfrm>
            <a:off x="7881984" y="2687223"/>
            <a:ext cx="2709246" cy="205893"/>
            <a:chOff x="8533642" y="1821158"/>
            <a:chExt cx="2709246" cy="205893"/>
          </a:xfrm>
        </p:grpSpPr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33642" y="1821158"/>
              <a:ext cx="460729" cy="203317"/>
            </a:xfrm>
            <a:prstGeom prst="rect">
              <a:avLst/>
            </a:prstGeom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981537" y="1821158"/>
              <a:ext cx="460729" cy="203317"/>
            </a:xfrm>
            <a:prstGeom prst="rect">
              <a:avLst/>
            </a:prstGeom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33953" y="1823734"/>
              <a:ext cx="460729" cy="203317"/>
            </a:xfrm>
            <a:prstGeom prst="rect">
              <a:avLst/>
            </a:prstGeom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81848" y="1821158"/>
              <a:ext cx="460729" cy="203317"/>
            </a:xfrm>
            <a:prstGeom prst="rect">
              <a:avLst/>
            </a:prstGeom>
          </p:spPr>
        </p:pic>
        <p:pic>
          <p:nvPicPr>
            <p:cNvPr id="67" name="그림 6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34264" y="1821158"/>
              <a:ext cx="460729" cy="203317"/>
            </a:xfrm>
            <a:prstGeom prst="rect">
              <a:avLst/>
            </a:prstGeom>
          </p:spPr>
        </p:pic>
        <p:pic>
          <p:nvPicPr>
            <p:cNvPr id="68" name="그림 6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782159" y="1821158"/>
              <a:ext cx="460729" cy="203317"/>
            </a:xfrm>
            <a:prstGeom prst="rect">
              <a:avLst/>
            </a:prstGeom>
          </p:spPr>
        </p:pic>
      </p:grpSp>
      <p:sp>
        <p:nvSpPr>
          <p:cNvPr id="69" name="TextBox 68"/>
          <p:cNvSpPr txBox="1"/>
          <p:nvPr/>
        </p:nvSpPr>
        <p:spPr>
          <a:xfrm>
            <a:off x="8320575" y="3511901"/>
            <a:ext cx="18261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>
                    <a:lumMod val="50000"/>
                  </a:schemeClr>
                </a:solidFill>
              </a:rPr>
              <a:t>SCORE X 3</a:t>
            </a:r>
            <a:endParaRPr lang="ko-KR" alt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6058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12. </a:t>
            </a:r>
            <a:r>
              <a:rPr lang="ko-KR" altLang="en-US" sz="1200" dirty="0" smtClean="0"/>
              <a:t>비정상적인 공의 속도를 처리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속도 변화가 없이 일정함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공의 속도가 너무 느리거나 빨라질 경우 수치 조절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4" name="그룹 53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55" name="직사각형 5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56" name="직사각형 5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57" name="타원 56"/>
          <p:cNvSpPr/>
          <p:nvPr/>
        </p:nvSpPr>
        <p:spPr>
          <a:xfrm>
            <a:off x="2071815" y="3049299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직사각형 57"/>
          <p:cNvSpPr/>
          <p:nvPr/>
        </p:nvSpPr>
        <p:spPr>
          <a:xfrm>
            <a:off x="150151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직사각형 58"/>
          <p:cNvSpPr/>
          <p:nvPr/>
        </p:nvSpPr>
        <p:spPr>
          <a:xfrm>
            <a:off x="196912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/>
          <p:cNvSpPr/>
          <p:nvPr/>
        </p:nvSpPr>
        <p:spPr>
          <a:xfrm>
            <a:off x="243550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직사각형 60"/>
          <p:cNvSpPr/>
          <p:nvPr/>
        </p:nvSpPr>
        <p:spPr>
          <a:xfrm>
            <a:off x="172954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직사각형 61"/>
          <p:cNvSpPr/>
          <p:nvPr/>
        </p:nvSpPr>
        <p:spPr>
          <a:xfrm>
            <a:off x="220365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/>
          <p:cNvSpPr/>
          <p:nvPr/>
        </p:nvSpPr>
        <p:spPr>
          <a:xfrm>
            <a:off x="196912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4" name="타원 63"/>
          <p:cNvSpPr/>
          <p:nvPr/>
        </p:nvSpPr>
        <p:spPr>
          <a:xfrm>
            <a:off x="2280503" y="3243675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타원 64"/>
          <p:cNvSpPr/>
          <p:nvPr/>
        </p:nvSpPr>
        <p:spPr>
          <a:xfrm>
            <a:off x="2489191" y="3452030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/>
        </p:nvSpPr>
        <p:spPr>
          <a:xfrm>
            <a:off x="2697879" y="3660718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/>
          <p:cNvSpPr/>
          <p:nvPr/>
        </p:nvSpPr>
        <p:spPr>
          <a:xfrm>
            <a:off x="2914284" y="3869406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타원 67"/>
          <p:cNvSpPr/>
          <p:nvPr/>
        </p:nvSpPr>
        <p:spPr>
          <a:xfrm>
            <a:off x="3126714" y="4081993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타원 68"/>
          <p:cNvSpPr/>
          <p:nvPr/>
        </p:nvSpPr>
        <p:spPr>
          <a:xfrm>
            <a:off x="3346209" y="3864992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2799555" y="4294347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3" name="그룹 72"/>
          <p:cNvGrpSpPr/>
          <p:nvPr/>
        </p:nvGrpSpPr>
        <p:grpSpPr>
          <a:xfrm>
            <a:off x="8384402" y="1669774"/>
            <a:ext cx="3011556" cy="3011556"/>
            <a:chOff x="546652" y="1669774"/>
            <a:chExt cx="3011556" cy="3011556"/>
          </a:xfrm>
        </p:grpSpPr>
        <p:sp>
          <p:nvSpPr>
            <p:cNvPr id="74" name="직사각형 73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5" name="직사각형 74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6" name="타원 75"/>
          <p:cNvSpPr/>
          <p:nvPr/>
        </p:nvSpPr>
        <p:spPr>
          <a:xfrm>
            <a:off x="8771989" y="23380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9089870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9557484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/>
          <p:cNvSpPr/>
          <p:nvPr/>
        </p:nvSpPr>
        <p:spPr>
          <a:xfrm>
            <a:off x="10023861" y="18211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직사각형 79"/>
          <p:cNvSpPr/>
          <p:nvPr/>
        </p:nvSpPr>
        <p:spPr>
          <a:xfrm>
            <a:off x="9317901" y="19962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직사각형 80"/>
          <p:cNvSpPr/>
          <p:nvPr/>
        </p:nvSpPr>
        <p:spPr>
          <a:xfrm>
            <a:off x="9792015" y="19957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직사각형 81"/>
          <p:cNvSpPr/>
          <p:nvPr/>
        </p:nvSpPr>
        <p:spPr>
          <a:xfrm>
            <a:off x="9557484" y="21717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9058150" y="2616033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타원 83"/>
          <p:cNvSpPr/>
          <p:nvPr/>
        </p:nvSpPr>
        <p:spPr>
          <a:xfrm>
            <a:off x="9482375" y="298709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/>
          <p:cNvSpPr/>
          <p:nvPr/>
        </p:nvSpPr>
        <p:spPr>
          <a:xfrm>
            <a:off x="9973165" y="3422976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/>
          <p:cNvSpPr/>
          <p:nvPr/>
        </p:nvSpPr>
        <p:spPr>
          <a:xfrm>
            <a:off x="10745887" y="4096233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/>
          <p:cNvSpPr/>
          <p:nvPr/>
        </p:nvSpPr>
        <p:spPr>
          <a:xfrm>
            <a:off x="11032658" y="3835259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8" name="타원 87"/>
          <p:cNvSpPr/>
          <p:nvPr/>
        </p:nvSpPr>
        <p:spPr>
          <a:xfrm>
            <a:off x="10745887" y="353212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1" name="직사각형 90"/>
          <p:cNvSpPr/>
          <p:nvPr/>
        </p:nvSpPr>
        <p:spPr>
          <a:xfrm>
            <a:off x="10389703" y="4308443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49913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자유형: 도형 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646042 w 12192000"/>
              <a:gd name="connsiteY0" fmla="*/ 672755 h 6858000"/>
              <a:gd name="connsiteX1" fmla="*/ 646042 w 12192000"/>
              <a:gd name="connsiteY1" fmla="*/ 6185245 h 6858000"/>
              <a:gd name="connsiteX2" fmla="*/ 11539330 w 12192000"/>
              <a:gd name="connsiteY2" fmla="*/ 6185245 h 6858000"/>
              <a:gd name="connsiteX3" fmla="*/ 11539330 w 12192000"/>
              <a:gd name="connsiteY3" fmla="*/ 672755 h 6858000"/>
              <a:gd name="connsiteX4" fmla="*/ 0 w 12192000"/>
              <a:gd name="connsiteY4" fmla="*/ 0 h 6858000"/>
              <a:gd name="connsiteX5" fmla="*/ 12192000 w 12192000"/>
              <a:gd name="connsiteY5" fmla="*/ 0 h 6858000"/>
              <a:gd name="connsiteX6" fmla="*/ 12192000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646042" y="672755"/>
                </a:moveTo>
                <a:lnTo>
                  <a:pt x="646042" y="6185245"/>
                </a:lnTo>
                <a:lnTo>
                  <a:pt x="11539330" y="6185245"/>
                </a:lnTo>
                <a:lnTo>
                  <a:pt x="11539330" y="672755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01959" y="0"/>
            <a:ext cx="133241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G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26961" y="1005450"/>
            <a:ext cx="53732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4"/>
                </a:solidFill>
              </a:rPr>
              <a:t>I</a:t>
            </a:r>
            <a:endParaRPr lang="ko-KR" altLang="en-US" sz="11500" dirty="0">
              <a:solidFill>
                <a:schemeClr val="accent4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7681" y="3872947"/>
            <a:ext cx="115448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A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64288" y="5287616"/>
            <a:ext cx="1412566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M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17794" y="5141784"/>
            <a:ext cx="1168910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>
                <a:solidFill>
                  <a:schemeClr val="accent3">
                    <a:lumMod val="20000"/>
                    <a:lumOff val="80000"/>
                    <a:alpha val="90000"/>
                  </a:schemeClr>
                </a:solidFill>
              </a:rPr>
              <a:t>E</a:t>
            </a:r>
            <a:endParaRPr lang="ko-KR" altLang="en-US" sz="11500" dirty="0">
              <a:solidFill>
                <a:schemeClr val="accent3">
                  <a:lumMod val="20000"/>
                  <a:lumOff val="80000"/>
                  <a:alpha val="90000"/>
                </a:schemeClr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457449" y="2594678"/>
            <a:ext cx="2686252" cy="2686252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432883" y="1275580"/>
            <a:ext cx="3183836" cy="3183836"/>
          </a:xfrm>
          <a:prstGeom prst="rect">
            <a:avLst/>
          </a:prstGeom>
          <a:solidFill>
            <a:schemeClr val="accent3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580334" y="3208179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>
                <a:solidFill>
                  <a:schemeClr val="accent6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休息</a:t>
            </a:r>
          </a:p>
        </p:txBody>
      </p:sp>
    </p:spTree>
    <p:extLst>
      <p:ext uri="{BB962C8B-B14F-4D97-AF65-F5344CB8AC3E}">
        <p14:creationId xmlns:p14="http://schemas.microsoft.com/office/powerpoint/2010/main" val="97592700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/>
              <a:t>12. </a:t>
            </a:r>
            <a:r>
              <a:rPr lang="ko-KR" altLang="en-US" sz="1200" dirty="0"/>
              <a:t>비정상적인 공의 속도를 처리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979369" y="2126974"/>
            <a:ext cx="10168445" cy="3011556"/>
            <a:chOff x="546652" y="1669774"/>
            <a:chExt cx="3011556" cy="3011556"/>
          </a:xfrm>
        </p:grpSpPr>
        <p:sp>
          <p:nvSpPr>
            <p:cNvPr id="11" name="직사각형 10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1722938" y="2470851"/>
            <a:ext cx="21712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0 &amp;&amp; </a:t>
            </a:r>
            <a:r>
              <a:rPr lang="ko-KR" altLang="en-US" dirty="0" err="1"/>
              <a:t>dx</a:t>
            </a:r>
            <a:r>
              <a:rPr lang="ko-KR" altLang="en-US" dirty="0"/>
              <a:t> &lt; 5)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5;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-5 &amp;&amp; </a:t>
            </a:r>
            <a:r>
              <a:rPr lang="ko-KR" altLang="en-US" dirty="0" err="1"/>
              <a:t>dx</a:t>
            </a:r>
            <a:r>
              <a:rPr lang="ko-KR" altLang="en-US" dirty="0"/>
              <a:t> &lt; 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-5;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&gt; 0 &amp;&amp; </a:t>
            </a:r>
            <a:r>
              <a:rPr lang="ko-KR" altLang="en-US" dirty="0" err="1"/>
              <a:t>dy</a:t>
            </a:r>
            <a:r>
              <a:rPr lang="ko-KR" altLang="en-US" dirty="0"/>
              <a:t> &lt; 5)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5;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&gt; -5 &amp;&amp; </a:t>
            </a:r>
            <a:r>
              <a:rPr lang="ko-KR" altLang="en-US" dirty="0" err="1"/>
              <a:t>dy</a:t>
            </a:r>
            <a:r>
              <a:rPr lang="ko-KR" altLang="en-US" dirty="0"/>
              <a:t> &lt; 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-5</a:t>
            </a:r>
            <a:r>
              <a:rPr lang="ko-KR" altLang="en-US" dirty="0" smtClean="0"/>
              <a:t>;</a:t>
            </a:r>
            <a:endParaRPr lang="ko-KR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4215822" y="2470851"/>
            <a:ext cx="159305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&gt; 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30;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dx</a:t>
            </a:r>
            <a:r>
              <a:rPr lang="ko-KR" altLang="en-US" dirty="0"/>
              <a:t> &lt; -30)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dx</a:t>
            </a:r>
            <a:r>
              <a:rPr lang="ko-KR" altLang="en-US" dirty="0"/>
              <a:t> = -30;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&gt; 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30;</a:t>
            </a:r>
          </a:p>
          <a:p>
            <a:r>
              <a:rPr lang="ko-KR" altLang="en-US" dirty="0" err="1"/>
              <a:t>if</a:t>
            </a:r>
            <a:r>
              <a:rPr lang="ko-KR" altLang="en-US" dirty="0"/>
              <a:t>(</a:t>
            </a:r>
            <a:r>
              <a:rPr lang="ko-KR" altLang="en-US" dirty="0" err="1"/>
              <a:t>dy</a:t>
            </a:r>
            <a:r>
              <a:rPr lang="ko-KR" altLang="en-US" dirty="0"/>
              <a:t> &lt; -30)</a:t>
            </a:r>
          </a:p>
          <a:p>
            <a:r>
              <a:rPr lang="ko-KR" altLang="en-US" dirty="0"/>
              <a:t>        </a:t>
            </a:r>
            <a:r>
              <a:rPr lang="ko-KR" altLang="en-US" dirty="0" err="1"/>
              <a:t>dy</a:t>
            </a:r>
            <a:r>
              <a:rPr lang="ko-KR" altLang="en-US" dirty="0"/>
              <a:t> = -30;</a:t>
            </a:r>
          </a:p>
        </p:txBody>
      </p:sp>
      <p:grpSp>
        <p:nvGrpSpPr>
          <p:cNvPr id="41" name="그룹 40"/>
          <p:cNvGrpSpPr/>
          <p:nvPr/>
        </p:nvGrpSpPr>
        <p:grpSpPr>
          <a:xfrm>
            <a:off x="7765106" y="2126974"/>
            <a:ext cx="3011556" cy="3011556"/>
            <a:chOff x="546652" y="1669774"/>
            <a:chExt cx="3011556" cy="3011556"/>
          </a:xfrm>
        </p:grpSpPr>
        <p:sp>
          <p:nvSpPr>
            <p:cNvPr id="42" name="직사각형 41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71" name="타원 70"/>
          <p:cNvSpPr/>
          <p:nvPr/>
        </p:nvSpPr>
        <p:spPr>
          <a:xfrm>
            <a:off x="8152693" y="2795253"/>
            <a:ext cx="208688" cy="208688"/>
          </a:xfrm>
          <a:prstGeom prst="ellipse">
            <a:avLst/>
          </a:prstGeom>
          <a:solidFill>
            <a:srgbClr val="FE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8470574" y="22783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/>
          <p:cNvSpPr/>
          <p:nvPr/>
        </p:nvSpPr>
        <p:spPr>
          <a:xfrm>
            <a:off x="8938188" y="22783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직사각형 73"/>
          <p:cNvSpPr/>
          <p:nvPr/>
        </p:nvSpPr>
        <p:spPr>
          <a:xfrm>
            <a:off x="9404565" y="227835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/>
          <p:cNvSpPr/>
          <p:nvPr/>
        </p:nvSpPr>
        <p:spPr>
          <a:xfrm>
            <a:off x="8698605" y="2453454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직사각형 75"/>
          <p:cNvSpPr/>
          <p:nvPr/>
        </p:nvSpPr>
        <p:spPr>
          <a:xfrm>
            <a:off x="9172719" y="2452956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938188" y="2628968"/>
            <a:ext cx="462162" cy="1662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타원 77"/>
          <p:cNvSpPr/>
          <p:nvPr/>
        </p:nvSpPr>
        <p:spPr>
          <a:xfrm>
            <a:off x="8438854" y="3073233"/>
            <a:ext cx="208688" cy="208688"/>
          </a:xfrm>
          <a:prstGeom prst="ellipse">
            <a:avLst/>
          </a:prstGeom>
          <a:solidFill>
            <a:srgbClr val="FE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타원 78"/>
          <p:cNvSpPr/>
          <p:nvPr/>
        </p:nvSpPr>
        <p:spPr>
          <a:xfrm>
            <a:off x="8863079" y="3444295"/>
            <a:ext cx="208688" cy="208688"/>
          </a:xfrm>
          <a:prstGeom prst="ellipse">
            <a:avLst/>
          </a:prstGeom>
          <a:solidFill>
            <a:srgbClr val="FE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0" name="타원 79"/>
          <p:cNvSpPr/>
          <p:nvPr/>
        </p:nvSpPr>
        <p:spPr>
          <a:xfrm>
            <a:off x="9353869" y="3880176"/>
            <a:ext cx="208688" cy="208688"/>
          </a:xfrm>
          <a:prstGeom prst="ellipse">
            <a:avLst/>
          </a:prstGeom>
          <a:solidFill>
            <a:srgbClr val="FEBA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1" name="타원 80"/>
          <p:cNvSpPr/>
          <p:nvPr/>
        </p:nvSpPr>
        <p:spPr>
          <a:xfrm>
            <a:off x="10126591" y="4553433"/>
            <a:ext cx="208688" cy="208688"/>
          </a:xfrm>
          <a:prstGeom prst="ellipse">
            <a:avLst/>
          </a:prstGeom>
          <a:solidFill>
            <a:srgbClr val="FD9D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타원 81"/>
          <p:cNvSpPr/>
          <p:nvPr/>
        </p:nvSpPr>
        <p:spPr>
          <a:xfrm>
            <a:off x="10413362" y="4292459"/>
            <a:ext cx="208688" cy="208688"/>
          </a:xfrm>
          <a:prstGeom prst="ellipse">
            <a:avLst/>
          </a:prstGeom>
          <a:solidFill>
            <a:srgbClr val="FD7B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/>
          <p:cNvSpPr/>
          <p:nvPr/>
        </p:nvSpPr>
        <p:spPr>
          <a:xfrm>
            <a:off x="10126591" y="3989326"/>
            <a:ext cx="208688" cy="208688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직사각형 83"/>
          <p:cNvSpPr/>
          <p:nvPr/>
        </p:nvSpPr>
        <p:spPr>
          <a:xfrm>
            <a:off x="9770407" y="4765643"/>
            <a:ext cx="772976" cy="17188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56558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7025"/>
          <a:stretch/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90922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 smtClean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03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1861642"/>
            <a:ext cx="4517521" cy="803870"/>
            <a:chOff x="2183152" y="2604052"/>
            <a:chExt cx="3011556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1371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SLACK !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accent2">
                      <a:lumMod val="50000"/>
                    </a:schemeClr>
                  </a:solidFill>
                </a:rPr>
                <a:t>Slack</a:t>
              </a:r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을 활용한 프로젝트 관리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2" name="타원 11">
            <a:hlinkClick r:id="rId3"/>
          </p:cNvPr>
          <p:cNvSpPr/>
          <p:nvPr/>
        </p:nvSpPr>
        <p:spPr>
          <a:xfrm>
            <a:off x="7113552" y="3400592"/>
            <a:ext cx="2729590" cy="27295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3800" dirty="0" smtClean="0">
                <a:solidFill>
                  <a:schemeClr val="accent5">
                    <a:lumMod val="50000"/>
                  </a:schemeClr>
                </a:solidFill>
              </a:rPr>
              <a:t>?</a:t>
            </a:r>
            <a:endParaRPr lang="ko-KR" altLang="en-US" sz="13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83072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1617"/>
          <a:stretch/>
        </p:blipFill>
        <p:spPr>
          <a:xfrm>
            <a:off x="-12912" y="-1"/>
            <a:ext cx="12204912" cy="686526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-12912" y="-1"/>
            <a:ext cx="12204912" cy="6858001"/>
          </a:xfrm>
          <a:prstGeom prst="rect">
            <a:avLst/>
          </a:prstGeom>
          <a:solidFill>
            <a:schemeClr val="accent6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8699500" y="469900"/>
            <a:ext cx="2959100" cy="3048000"/>
          </a:xfrm>
          <a:prstGeom prst="rect">
            <a:avLst/>
          </a:prstGeom>
          <a:solidFill>
            <a:schemeClr val="accent2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21324" y="718552"/>
            <a:ext cx="4517521" cy="803870"/>
            <a:chOff x="2447249" y="2604052"/>
            <a:chExt cx="3011556" cy="803870"/>
          </a:xfrm>
        </p:grpSpPr>
        <p:sp>
          <p:nvSpPr>
            <p:cNvPr id="11" name="TextBox 10"/>
            <p:cNvSpPr txBox="1"/>
            <p:nvPr/>
          </p:nvSpPr>
          <p:spPr>
            <a:xfrm>
              <a:off x="3589054" y="2604052"/>
              <a:ext cx="72794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출처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447249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>
                  <a:solidFill>
                    <a:schemeClr val="accent2">
                      <a:lumMod val="50000"/>
                    </a:schemeClr>
                  </a:solidFill>
                </a:rPr>
                <a:t>Lorem Ipsum is simply dummy text of the printing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 flipH="1">
            <a:off x="9855200" y="627381"/>
            <a:ext cx="16383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</a:rPr>
              <a:t>CHAPTER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03290" y="1016794"/>
            <a:ext cx="401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4</a:t>
            </a:r>
            <a:endParaRPr lang="ko-KR" altLang="en-US" sz="44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60596" y="2083436"/>
            <a:ext cx="8238904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출처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</a:t>
            </a:r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패들</a:t>
            </a:r>
            <a:r>
              <a:rPr lang="en-US" altLang="ko-KR" sz="1400" dirty="0">
                <a:solidFill>
                  <a:srgbClr val="002060"/>
                </a:solidFill>
              </a:rPr>
              <a:t>, </a:t>
            </a:r>
            <a:r>
              <a:rPr lang="ko-KR" altLang="en-US" sz="1400" dirty="0">
                <a:solidFill>
                  <a:srgbClr val="002060"/>
                </a:solidFill>
              </a:rPr>
              <a:t>벽돌 이미지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https://opengameart.org/content/breakout-set</a:t>
            </a:r>
          </a:p>
          <a:p>
            <a:r>
              <a:rPr lang="en-US" altLang="ko-KR" sz="1400" dirty="0">
                <a:solidFill>
                  <a:srgbClr val="002060"/>
                </a:solidFill>
              </a:rPr>
              <a:t>    - </a:t>
            </a:r>
            <a:r>
              <a:rPr lang="ko-KR" altLang="en-US" sz="1400" dirty="0">
                <a:solidFill>
                  <a:srgbClr val="002060"/>
                </a:solidFill>
              </a:rPr>
              <a:t>공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포켓볼</a:t>
            </a: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    </a:t>
            </a:r>
            <a:r>
              <a:rPr lang="en-US" altLang="ko-KR" sz="1400" dirty="0">
                <a:solidFill>
                  <a:srgbClr val="002060"/>
                </a:solidFill>
              </a:rPr>
              <a:t>- http://pngimg.com/imgs/fantasy/pokeball/</a:t>
            </a:r>
          </a:p>
          <a:p>
            <a:r>
              <a:rPr lang="en-US" altLang="ko-KR" sz="1400" dirty="0">
                <a:solidFill>
                  <a:srgbClr val="002060"/>
                </a:solidFill>
              </a:rPr>
              <a:t>    - </a:t>
            </a:r>
            <a:r>
              <a:rPr lang="ko-KR" altLang="en-US" sz="1400" dirty="0">
                <a:solidFill>
                  <a:srgbClr val="002060"/>
                </a:solidFill>
              </a:rPr>
              <a:t>이미지 관련 코드 </a:t>
            </a:r>
            <a:r>
              <a:rPr lang="ko-KR" altLang="en-US" sz="1400" dirty="0" err="1">
                <a:solidFill>
                  <a:srgbClr val="002060"/>
                </a:solidFill>
              </a:rPr>
              <a:t>구현법</a:t>
            </a:r>
            <a:endParaRPr lang="ko-KR" altLang="en-US" sz="1400" dirty="0">
              <a:solidFill>
                <a:srgbClr val="002060"/>
              </a:solidFill>
            </a:endParaRPr>
          </a:p>
          <a:p>
            <a:r>
              <a:rPr lang="ko-KR" altLang="en-US" sz="1400" dirty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https://combatguri.tistory.com/entry/22-Slicing-%EC%9D%B4%EB%AF%B8%EC%A7%80-%</a:t>
            </a:r>
            <a:r>
              <a:rPr lang="en-US" altLang="ko-KR" sz="1400" dirty="0" smtClean="0">
                <a:solidFill>
                  <a:srgbClr val="002060"/>
                </a:solidFill>
              </a:rPr>
              <a:t>EC%9E%90%EB%A5%B4%EA%B8%B0%ED%81%AC%EB%A1%AD</a:t>
            </a:r>
            <a:endParaRPr lang="en-US" altLang="ko-KR" sz="1400" dirty="0">
              <a:solidFill>
                <a:srgbClr val="002060"/>
              </a:solidFill>
            </a:endParaRPr>
          </a:p>
          <a:p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- </a:t>
            </a:r>
            <a:r>
              <a:rPr lang="ko-KR" altLang="en-US" sz="1400" dirty="0" smtClean="0">
                <a:solidFill>
                  <a:srgbClr val="002060"/>
                </a:solidFill>
              </a:rPr>
              <a:t>각종 </a:t>
            </a:r>
            <a:r>
              <a:rPr lang="en-US" altLang="ko-KR" sz="1400" dirty="0" smtClean="0">
                <a:solidFill>
                  <a:srgbClr val="002060"/>
                </a:solidFill>
              </a:rPr>
              <a:t>gif </a:t>
            </a:r>
            <a:r>
              <a:rPr lang="ko-KR" altLang="en-US" sz="1400" dirty="0" smtClean="0">
                <a:solidFill>
                  <a:srgbClr val="002060"/>
                </a:solidFill>
              </a:rPr>
              <a:t>출처</a:t>
            </a:r>
          </a:p>
          <a:p>
            <a:r>
              <a:rPr lang="ko-KR" altLang="en-US" sz="1400" dirty="0" smtClean="0">
                <a:solidFill>
                  <a:srgbClr val="002060"/>
                </a:solidFill>
              </a:rPr>
              <a:t>        </a:t>
            </a:r>
            <a:r>
              <a:rPr lang="en-US" altLang="ko-KR" sz="1400" dirty="0">
                <a:solidFill>
                  <a:srgbClr val="002060"/>
                </a:solidFill>
              </a:rPr>
              <a:t>- https://www.tumblr.com/search/pixel+background+gif</a:t>
            </a:r>
          </a:p>
          <a:p>
            <a:endParaRPr lang="en-US" altLang="ko-KR" sz="1400" dirty="0" smtClean="0">
              <a:solidFill>
                <a:srgbClr val="002060"/>
              </a:solidFill>
            </a:endParaRPr>
          </a:p>
          <a:p>
            <a:r>
              <a:rPr lang="en-US" altLang="ko-KR" sz="1400" dirty="0">
                <a:solidFill>
                  <a:srgbClr val="002060"/>
                </a:solidFill>
              </a:rPr>
              <a:t>- </a:t>
            </a:r>
            <a:r>
              <a:rPr lang="ko-KR" altLang="en-US" sz="1400" dirty="0">
                <a:solidFill>
                  <a:srgbClr val="002060"/>
                </a:solidFill>
              </a:rPr>
              <a:t>템플릿 출처</a:t>
            </a:r>
          </a:p>
          <a:p>
            <a:r>
              <a:rPr lang="en-US" altLang="ko-KR" sz="1400" dirty="0" smtClean="0">
                <a:solidFill>
                  <a:srgbClr val="002060"/>
                </a:solidFill>
              </a:rPr>
              <a:t>https</a:t>
            </a:r>
            <a:r>
              <a:rPr lang="en-US" altLang="ko-KR" sz="1400" dirty="0">
                <a:solidFill>
                  <a:srgbClr val="002060"/>
                </a:solidFill>
              </a:rPr>
              <a:t>://m.post.naver.com/viewer/postView.nhn?volumeNo=16877465&amp;memberNo=6532296</a:t>
            </a:r>
          </a:p>
          <a:p>
            <a:endParaRPr lang="ko-KR" altLang="en-US" sz="1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762789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9920" y="792480"/>
            <a:ext cx="5852160" cy="390144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629978" y="5168349"/>
            <a:ext cx="29320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tx1">
                    <a:lumMod val="65000"/>
                    <a:lumOff val="35000"/>
                  </a:schemeClr>
                </a:solidFill>
                <a:latin typeface="Nexa Rust Script L0" panose="00000400000000000000" pitchFamily="50" charset="0"/>
              </a:rPr>
              <a:t>Thank You</a:t>
            </a:r>
            <a:endParaRPr lang="ko-KR" altLang="en-US" sz="4400" dirty="0">
              <a:solidFill>
                <a:schemeClr val="tx1">
                  <a:lumMod val="65000"/>
                  <a:lumOff val="35000"/>
                </a:schemeClr>
              </a:solidFill>
              <a:latin typeface="Nexa Rust Script L0" panose="00000400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06613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9312300" y="367747"/>
            <a:ext cx="2525203" cy="2484783"/>
            <a:chOff x="7914861" y="288234"/>
            <a:chExt cx="3932582" cy="3869635"/>
          </a:xfrm>
        </p:grpSpPr>
        <p:sp>
          <p:nvSpPr>
            <p:cNvPr id="2" name="직사각형 1"/>
            <p:cNvSpPr/>
            <p:nvPr/>
          </p:nvSpPr>
          <p:spPr>
            <a:xfrm>
              <a:off x="8587408" y="2882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914861" y="897834"/>
              <a:ext cx="3260035" cy="3260035"/>
            </a:xfrm>
            <a:prstGeom prst="rect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387018" y="439900"/>
            <a:ext cx="2572927" cy="1365957"/>
            <a:chOff x="605679" y="643489"/>
            <a:chExt cx="2572927" cy="1365957"/>
          </a:xfrm>
        </p:grpSpPr>
        <p:sp>
          <p:nvSpPr>
            <p:cNvPr id="5" name="TextBox 4"/>
            <p:cNvSpPr txBox="1"/>
            <p:nvPr/>
          </p:nvSpPr>
          <p:spPr>
            <a:xfrm>
              <a:off x="605679" y="643489"/>
              <a:ext cx="66075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C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15010" y="836642"/>
              <a:ext cx="713657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O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1137560" y="1086116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04808" y="830514"/>
              <a:ext cx="587020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T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858203" y="904814"/>
              <a:ext cx="588623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E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217510" y="643489"/>
              <a:ext cx="68961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N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578762" y="1085275"/>
              <a:ext cx="59984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5400" b="1" dirty="0">
                  <a:solidFill>
                    <a:schemeClr val="accent2">
                      <a:lumMod val="75000"/>
                      <a:alpha val="90000"/>
                    </a:schemeClr>
                  </a:solidFill>
                </a:rPr>
                <a:t>S</a:t>
              </a:r>
              <a:endParaRPr lang="ko-KR" altLang="en-US" sz="5400" b="1" dirty="0">
                <a:solidFill>
                  <a:schemeClr val="accent2">
                    <a:lumMod val="75000"/>
                    <a:alpha val="90000"/>
                  </a:schemeClr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694919" y="2560142"/>
            <a:ext cx="3763886" cy="584775"/>
            <a:chOff x="1694919" y="2604052"/>
            <a:chExt cx="3763886" cy="584775"/>
          </a:xfrm>
        </p:grpSpPr>
        <p:sp>
          <p:nvSpPr>
            <p:cNvPr id="13" name="TextBox 12"/>
            <p:cNvSpPr txBox="1"/>
            <p:nvPr/>
          </p:nvSpPr>
          <p:spPr>
            <a:xfrm>
              <a:off x="1694919" y="2604052"/>
              <a:ext cx="60785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01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404770" y="2604052"/>
              <a:ext cx="122341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Old one!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 smtClean="0">
                  <a:solidFill>
                    <a:schemeClr val="accent2">
                      <a:lumMod val="50000"/>
                    </a:schemeClr>
                  </a:solidFill>
                </a:rPr>
                <a:t>기존 프로젝트 상태 검토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sp>
        <p:nvSpPr>
          <p:cNvPr id="19" name="직사각형 18"/>
          <p:cNvSpPr/>
          <p:nvPr/>
        </p:nvSpPr>
        <p:spPr>
          <a:xfrm>
            <a:off x="321833" y="2351422"/>
            <a:ext cx="1194131" cy="695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grpSp>
        <p:nvGrpSpPr>
          <p:cNvPr id="21" name="그룹 20"/>
          <p:cNvGrpSpPr/>
          <p:nvPr/>
        </p:nvGrpSpPr>
        <p:grpSpPr>
          <a:xfrm>
            <a:off x="1694919" y="3364309"/>
            <a:ext cx="3763886" cy="584775"/>
            <a:chOff x="1694919" y="2604052"/>
            <a:chExt cx="3763886" cy="584775"/>
          </a:xfrm>
        </p:grpSpPr>
        <p:sp>
          <p:nvSpPr>
            <p:cNvPr id="22" name="TextBox 21"/>
            <p:cNvSpPr txBox="1"/>
            <p:nvPr/>
          </p:nvSpPr>
          <p:spPr>
            <a:xfrm>
              <a:off x="1694919" y="2604052"/>
              <a:ext cx="68640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02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04770" y="2604052"/>
              <a:ext cx="17413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What’s new?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 smtClean="0">
                  <a:solidFill>
                    <a:schemeClr val="accent2">
                      <a:lumMod val="50000"/>
                    </a:schemeClr>
                  </a:solidFill>
                </a:rPr>
                <a:t>기존 코드에 새롭게 추가할 컨텐츠는 무엇인가</a:t>
              </a:r>
              <a:r>
                <a:rPr lang="en-US" altLang="ko-KR" sz="900" dirty="0" smtClean="0">
                  <a:solidFill>
                    <a:schemeClr val="accent2">
                      <a:lumMod val="50000"/>
                    </a:schemeClr>
                  </a:solidFill>
                </a:rPr>
                <a:t>?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1694919" y="4168476"/>
            <a:ext cx="3763886" cy="584775"/>
            <a:chOff x="1694919" y="2604052"/>
            <a:chExt cx="3763886" cy="584775"/>
          </a:xfrm>
        </p:grpSpPr>
        <p:sp>
          <p:nvSpPr>
            <p:cNvPr id="26" name="TextBox 25"/>
            <p:cNvSpPr txBox="1"/>
            <p:nvPr/>
          </p:nvSpPr>
          <p:spPr>
            <a:xfrm>
              <a:off x="1694919" y="2604052"/>
              <a:ext cx="679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03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2404770" y="2606025"/>
              <a:ext cx="1226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SLACK !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00" dirty="0">
                  <a:solidFill>
                    <a:schemeClr val="accent2">
                      <a:lumMod val="50000"/>
                    </a:schemeClr>
                  </a:solidFill>
                </a:rPr>
                <a:t>Slack</a:t>
              </a:r>
              <a:r>
                <a:rPr lang="ko-KR" altLang="en-US" sz="900" dirty="0">
                  <a:solidFill>
                    <a:schemeClr val="accent2">
                      <a:lumMod val="50000"/>
                    </a:schemeClr>
                  </a:solidFill>
                </a:rPr>
                <a:t>을 활용한 프로젝트 관리</a:t>
              </a: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694919" y="4972643"/>
            <a:ext cx="3763886" cy="584775"/>
            <a:chOff x="1694919" y="2604052"/>
            <a:chExt cx="3763886" cy="584775"/>
          </a:xfrm>
        </p:grpSpPr>
        <p:sp>
          <p:nvSpPr>
            <p:cNvPr id="30" name="TextBox 29"/>
            <p:cNvSpPr txBox="1"/>
            <p:nvPr/>
          </p:nvSpPr>
          <p:spPr>
            <a:xfrm>
              <a:off x="1694919" y="2604052"/>
              <a:ext cx="6848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>
                  <a:solidFill>
                    <a:schemeClr val="accent2">
                      <a:lumMod val="50000"/>
                    </a:schemeClr>
                  </a:solidFill>
                </a:rPr>
                <a:t>04</a:t>
              </a:r>
              <a:endParaRPr lang="ko-KR" altLang="en-US" sz="32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404770" y="2604052"/>
              <a:ext cx="11977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accent2">
                      <a:lumMod val="50000"/>
                    </a:schemeClr>
                  </a:solidFill>
                </a:rPr>
                <a:t>Sources</a:t>
              </a:r>
              <a:endParaRPr lang="ko-KR" altLang="en-US" sz="20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47249" y="2930422"/>
              <a:ext cx="3011556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900" dirty="0" smtClean="0">
                  <a:solidFill>
                    <a:schemeClr val="accent2">
                      <a:lumMod val="50000"/>
                    </a:schemeClr>
                  </a:solidFill>
                </a:rPr>
                <a:t>제작에 이용된 파일들의 출처</a:t>
              </a:r>
              <a:endParaRPr lang="ko-KR" altLang="en-US" sz="9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439617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7" r="7025"/>
          <a:stretch/>
        </p:blipFill>
        <p:spPr>
          <a:xfrm>
            <a:off x="682048" y="-1"/>
            <a:ext cx="11522864" cy="6865263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8563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01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1861642"/>
            <a:ext cx="4517521" cy="803870"/>
            <a:chOff x="2183152" y="2604052"/>
            <a:chExt cx="3011556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137125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Old one!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기존 프로젝트 상태 검토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473484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01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15311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Old one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/>
              <a:t>전체 게임 상태</a:t>
            </a:r>
            <a:endParaRPr lang="ko-KR" altLang="en-US" sz="12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538" y="1521337"/>
            <a:ext cx="6410712" cy="42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8337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204912" cy="6858001"/>
          </a:xfrm>
          <a:prstGeom prst="rect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2544417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98173" y="337932"/>
            <a:ext cx="95571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accent3">
                    <a:lumMod val="20000"/>
                    <a:lumOff val="8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02</a:t>
            </a:r>
            <a:endParaRPr lang="ko-KR" altLang="en-US" sz="6600" dirty="0">
              <a:solidFill>
                <a:schemeClr val="accent3">
                  <a:lumMod val="20000"/>
                  <a:lumOff val="8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5" name="직선 연결선 4"/>
          <p:cNvCxnSpPr>
            <a:cxnSpLocks/>
          </p:cNvCxnSpPr>
          <p:nvPr/>
        </p:nvCxnSpPr>
        <p:spPr>
          <a:xfrm>
            <a:off x="248478" y="1560444"/>
            <a:ext cx="906020" cy="0"/>
          </a:xfrm>
          <a:prstGeom prst="line">
            <a:avLst/>
          </a:prstGeom>
          <a:ln w="571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그룹 6"/>
          <p:cNvGrpSpPr/>
          <p:nvPr/>
        </p:nvGrpSpPr>
        <p:grpSpPr>
          <a:xfrm>
            <a:off x="2820277" y="3429000"/>
            <a:ext cx="4517521" cy="803870"/>
            <a:chOff x="2183152" y="2604052"/>
            <a:chExt cx="3011556" cy="803870"/>
          </a:xfrm>
        </p:grpSpPr>
        <p:sp>
          <p:nvSpPr>
            <p:cNvPr id="8" name="TextBox 7"/>
            <p:cNvSpPr txBox="1"/>
            <p:nvPr/>
          </p:nvSpPr>
          <p:spPr>
            <a:xfrm>
              <a:off x="2183152" y="2604052"/>
              <a:ext cx="19924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 smtClean="0">
                  <a:solidFill>
                    <a:schemeClr val="accent2">
                      <a:lumMod val="50000"/>
                    </a:schemeClr>
                  </a:solidFill>
                </a:rPr>
                <a:t>What’s new?</a:t>
              </a:r>
              <a:endParaRPr lang="ko-KR" altLang="en-US" sz="3600" b="1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183152" y="3100145"/>
              <a:ext cx="30115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 smtClean="0">
                  <a:solidFill>
                    <a:schemeClr val="accent2">
                      <a:lumMod val="50000"/>
                    </a:schemeClr>
                  </a:solidFill>
                </a:rPr>
                <a:t>기존 코드에 새롭게 추가할 컨텐츠는 무엇인가</a:t>
              </a:r>
              <a:r>
                <a:rPr lang="en-US" altLang="ko-KR" sz="1400" dirty="0" smtClean="0">
                  <a:solidFill>
                    <a:schemeClr val="accent2">
                      <a:lumMod val="50000"/>
                    </a:schemeClr>
                  </a:solidFill>
                </a:rPr>
                <a:t>?</a:t>
              </a:r>
              <a:endParaRPr lang="ko-KR" altLang="en-US" sz="1400" dirty="0">
                <a:solidFill>
                  <a:schemeClr val="accent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296303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83365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7489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 smtClean="0"/>
              <a:t>기존 코드에 새롭게 추가할 컨텐츠는 무엇인가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7387013" y="745790"/>
            <a:ext cx="1092200" cy="0"/>
          </a:xfrm>
          <a:prstGeom prst="line">
            <a:avLst/>
          </a:prstGeom>
          <a:ln w="5715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내용 개체 틀 2"/>
          <p:cNvSpPr txBox="1">
            <a:spLocks/>
          </p:cNvSpPr>
          <p:nvPr/>
        </p:nvSpPr>
        <p:spPr>
          <a:xfrm>
            <a:off x="836427" y="1382184"/>
            <a:ext cx="9520158" cy="525137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dirty="0" smtClean="0"/>
              <a:t>이미지 추가</a:t>
            </a:r>
            <a:endParaRPr lang="en-US" altLang="ko-KR" sz="1800" dirty="0" smtClean="0"/>
          </a:p>
          <a:p>
            <a:r>
              <a:rPr lang="en-US" altLang="ko-KR" sz="1800" dirty="0"/>
              <a:t>2</a:t>
            </a:r>
            <a:r>
              <a:rPr lang="ko-KR" altLang="en-US" sz="1800" dirty="0"/>
              <a:t>회 이상 타격 시 파괴되는 단단한 벽돌 </a:t>
            </a:r>
            <a:r>
              <a:rPr lang="ko-KR" altLang="en-US" sz="1800" dirty="0" smtClean="0"/>
              <a:t>추가</a:t>
            </a:r>
            <a:endParaRPr lang="en-US" altLang="ko-KR" sz="1800" dirty="0" smtClean="0"/>
          </a:p>
          <a:p>
            <a:r>
              <a:rPr lang="ko-KR" altLang="en-US" sz="1800" dirty="0"/>
              <a:t>일정 확률로 아이템 </a:t>
            </a:r>
            <a:r>
              <a:rPr lang="ko-KR" altLang="en-US" sz="1800" dirty="0" smtClean="0"/>
              <a:t>소환</a:t>
            </a:r>
            <a:endParaRPr lang="en-US" altLang="ko-KR" sz="1800" dirty="0" smtClean="0"/>
          </a:p>
          <a:p>
            <a:r>
              <a:rPr lang="ko-KR" altLang="en-US" sz="1800" dirty="0"/>
              <a:t>입자 </a:t>
            </a:r>
            <a:r>
              <a:rPr lang="ko-KR" altLang="en-US" sz="1800" dirty="0" smtClean="0"/>
              <a:t>추가</a:t>
            </a:r>
            <a:endParaRPr lang="en-US" altLang="ko-KR" sz="1800" dirty="0" smtClean="0"/>
          </a:p>
          <a:p>
            <a:r>
              <a:rPr lang="ko-KR" altLang="en-US" sz="1800" dirty="0"/>
              <a:t>사운드 </a:t>
            </a:r>
            <a:r>
              <a:rPr lang="ko-KR" altLang="en-US" sz="1800" dirty="0" smtClean="0"/>
              <a:t>추가</a:t>
            </a:r>
            <a:endParaRPr lang="en-US" altLang="ko-KR" sz="1800" dirty="0"/>
          </a:p>
          <a:p>
            <a:r>
              <a:rPr lang="ko-KR" altLang="en-US" sz="1800" dirty="0" smtClean="0"/>
              <a:t>패들의 최대 이동 범위 수정</a:t>
            </a:r>
            <a:endParaRPr lang="en-US" altLang="ko-KR" sz="1800" dirty="0" smtClean="0"/>
          </a:p>
          <a:p>
            <a:r>
              <a:rPr lang="ko-KR" altLang="en-US" sz="1800" dirty="0" smtClean="0"/>
              <a:t>마우스 클릭 시 게임이 시작되도록 수정</a:t>
            </a:r>
            <a:endParaRPr lang="en-US" altLang="ko-KR" sz="1800" dirty="0" smtClean="0"/>
          </a:p>
          <a:p>
            <a:r>
              <a:rPr lang="ko-KR" altLang="en-US" sz="1800" dirty="0" smtClean="0"/>
              <a:t>스테이지 추가</a:t>
            </a:r>
            <a:endParaRPr lang="en-US" altLang="ko-KR" sz="1800" dirty="0" smtClean="0"/>
          </a:p>
          <a:p>
            <a:r>
              <a:rPr lang="ko-KR" altLang="en-US" sz="1800" dirty="0" smtClean="0"/>
              <a:t>공의 속도에 따라 점수 보너스 추가 </a:t>
            </a:r>
            <a:r>
              <a:rPr lang="en-US" altLang="ko-KR" sz="1800" dirty="0" smtClean="0"/>
              <a:t>(2 ~ 5</a:t>
            </a:r>
            <a:r>
              <a:rPr lang="ko-KR" altLang="en-US" sz="1800" dirty="0" smtClean="0"/>
              <a:t>배</a:t>
            </a:r>
            <a:r>
              <a:rPr lang="en-US" altLang="ko-KR" sz="1800" dirty="0" smtClean="0"/>
              <a:t>)</a:t>
            </a:r>
          </a:p>
          <a:p>
            <a:r>
              <a:rPr lang="ko-KR" altLang="en-US" sz="1800" dirty="0" smtClean="0"/>
              <a:t>입사각에 따라 공의 </a:t>
            </a:r>
            <a:r>
              <a:rPr lang="ko-KR" altLang="en-US" sz="1800" dirty="0" err="1" smtClean="0"/>
              <a:t>반사각이</a:t>
            </a:r>
            <a:r>
              <a:rPr lang="ko-KR" altLang="en-US" sz="1800" dirty="0" smtClean="0"/>
              <a:t> 달라지도록 수정</a:t>
            </a:r>
            <a:endParaRPr lang="en-US" altLang="ko-KR" sz="1800" dirty="0" smtClean="0"/>
          </a:p>
          <a:p>
            <a:r>
              <a:rPr lang="ko-KR" altLang="en-US" sz="1800" dirty="0" smtClean="0"/>
              <a:t>벽에 튕겨질 때마다 공의 가속도 향상</a:t>
            </a:r>
            <a:endParaRPr lang="en-US" altLang="ko-KR" sz="1800" dirty="0" smtClean="0"/>
          </a:p>
          <a:p>
            <a:r>
              <a:rPr lang="ko-KR" altLang="en-US" sz="1800" dirty="0" smtClean="0"/>
              <a:t>열쇠 블록을 통한 라운드 </a:t>
            </a:r>
            <a:r>
              <a:rPr lang="ko-KR" altLang="en-US" sz="1800" dirty="0" err="1" smtClean="0"/>
              <a:t>클리어</a:t>
            </a:r>
            <a:r>
              <a:rPr lang="ko-KR" altLang="en-US" sz="1800" dirty="0" smtClean="0"/>
              <a:t> 시스템 구현</a:t>
            </a:r>
            <a:endParaRPr lang="en-US" altLang="ko-KR" sz="1800" dirty="0" smtClean="0"/>
          </a:p>
          <a:p>
            <a:r>
              <a:rPr lang="ko-KR" altLang="en-US" sz="1800" dirty="0" smtClean="0"/>
              <a:t>게임 </a:t>
            </a:r>
            <a:r>
              <a:rPr lang="ko-KR" altLang="en-US" sz="1800" dirty="0" err="1" smtClean="0"/>
              <a:t>클리어</a:t>
            </a:r>
            <a:r>
              <a:rPr lang="ko-KR" altLang="en-US" sz="1800" dirty="0" smtClean="0"/>
              <a:t> 시 점수 알림 및 </a:t>
            </a:r>
            <a:r>
              <a:rPr lang="ko-KR" altLang="en-US" sz="1800" dirty="0" err="1" smtClean="0"/>
              <a:t>재시작</a:t>
            </a:r>
            <a:r>
              <a:rPr lang="ko-KR" altLang="en-US" sz="1800" dirty="0" smtClean="0"/>
              <a:t> 가능하도록 구현</a:t>
            </a:r>
            <a:endParaRPr lang="en-US" altLang="ko-KR" sz="1800" dirty="0" smtClean="0"/>
          </a:p>
          <a:p>
            <a:r>
              <a:rPr lang="ko-KR" altLang="en-US" sz="1800" dirty="0" smtClean="0"/>
              <a:t>관리자 모드</a:t>
            </a: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치트키</a:t>
            </a:r>
            <a:r>
              <a:rPr lang="ko-KR" altLang="en-US" sz="1800" dirty="0" smtClean="0"/>
              <a:t> 추가</a:t>
            </a:r>
            <a:r>
              <a:rPr lang="en-US" altLang="ko-KR" sz="1800" dirty="0"/>
              <a:t>)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172549298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8384400" y="1669774"/>
            <a:ext cx="3011556" cy="3011556"/>
            <a:chOff x="546652" y="1669774"/>
            <a:chExt cx="3011556" cy="3011556"/>
          </a:xfrm>
        </p:grpSpPr>
        <p:sp>
          <p:nvSpPr>
            <p:cNvPr id="25" name="직사각형 24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796042" y="1669774"/>
            <a:ext cx="3011556" cy="3011556"/>
            <a:chOff x="546652" y="1669774"/>
            <a:chExt cx="3011556" cy="3011556"/>
          </a:xfrm>
        </p:grpSpPr>
        <p:sp>
          <p:nvSpPr>
            <p:cNvPr id="7" name="직사각형 6"/>
            <p:cNvSpPr/>
            <p:nvPr/>
          </p:nvSpPr>
          <p:spPr>
            <a:xfrm>
              <a:off x="546652" y="1669774"/>
              <a:ext cx="3011556" cy="30115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704206" y="1821158"/>
              <a:ext cx="2696444" cy="27087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308112" y="5"/>
            <a:ext cx="99392" cy="117281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10584262" y="6738730"/>
            <a:ext cx="854765" cy="11927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46652" y="238613"/>
            <a:ext cx="697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smtClean="0"/>
              <a:t>02</a:t>
            </a:r>
            <a:endParaRPr lang="ko-KR" altLang="en-US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46558" y="238613"/>
            <a:ext cx="2394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spc="-300" dirty="0" smtClean="0"/>
              <a:t>What’s new?</a:t>
            </a:r>
            <a:endParaRPr lang="ko-KR" altLang="en-US" sz="3600" spc="-300" dirty="0"/>
          </a:p>
        </p:txBody>
      </p:sp>
      <p:sp>
        <p:nvSpPr>
          <p:cNvPr id="6" name="TextBox 5"/>
          <p:cNvSpPr txBox="1"/>
          <p:nvPr/>
        </p:nvSpPr>
        <p:spPr>
          <a:xfrm>
            <a:off x="1346558" y="875006"/>
            <a:ext cx="4517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1200" dirty="0" smtClean="0"/>
              <a:t>1. </a:t>
            </a:r>
            <a:r>
              <a:rPr lang="ko-KR" altLang="en-US" sz="1200" dirty="0" smtClean="0"/>
              <a:t>벽돌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공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벽돌의 이미지 변경</a:t>
            </a:r>
            <a:endParaRPr lang="ko-KR" altLang="en-US" sz="1200" dirty="0"/>
          </a:p>
        </p:txBody>
      </p:sp>
      <p:grpSp>
        <p:nvGrpSpPr>
          <p:cNvPr id="10" name="그룹 9"/>
          <p:cNvGrpSpPr/>
          <p:nvPr/>
        </p:nvGrpSpPr>
        <p:grpSpPr>
          <a:xfrm>
            <a:off x="796042" y="4869726"/>
            <a:ext cx="3011556" cy="630942"/>
            <a:chOff x="685640" y="4524314"/>
            <a:chExt cx="2047355" cy="630942"/>
          </a:xfrm>
        </p:grpSpPr>
        <p:sp>
          <p:nvSpPr>
            <p:cNvPr id="11" name="TextBox 10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기존 단색이던 무미건조한 벽돌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공</a:t>
              </a:r>
              <a:r>
                <a:rPr lang="en-US" altLang="ko-KR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, </a:t>
              </a:r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패들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322337" y="4524314"/>
              <a:ext cx="77395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Old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8384402" y="4869726"/>
            <a:ext cx="3011556" cy="630942"/>
            <a:chOff x="685640" y="4524314"/>
            <a:chExt cx="2047355" cy="630942"/>
          </a:xfrm>
        </p:grpSpPr>
        <p:sp>
          <p:nvSpPr>
            <p:cNvPr id="19" name="TextBox 18"/>
            <p:cNvSpPr txBox="1"/>
            <p:nvPr/>
          </p:nvSpPr>
          <p:spPr>
            <a:xfrm>
              <a:off x="685640" y="4924424"/>
              <a:ext cx="2047355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9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다채롭고 게임에 어울리는 도트 이미지로 변경</a:t>
              </a:r>
              <a:endPara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88010" y="4524314"/>
              <a:ext cx="8426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New one</a:t>
              </a:r>
              <a:endParaRPr lang="ko-KR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pic>
        <p:nvPicPr>
          <p:cNvPr id="30" name="그림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6627" y="3709612"/>
            <a:ext cx="2527096" cy="7591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9153" y="3126001"/>
            <a:ext cx="562053" cy="562053"/>
          </a:xfrm>
          <a:prstGeom prst="rect">
            <a:avLst/>
          </a:prstGeom>
        </p:spPr>
      </p:pic>
      <p:sp>
        <p:nvSpPr>
          <p:cNvPr id="31" name="직사각형 30"/>
          <p:cNvSpPr/>
          <p:nvPr/>
        </p:nvSpPr>
        <p:spPr>
          <a:xfrm>
            <a:off x="1250366" y="3880086"/>
            <a:ext cx="2102904" cy="4096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023341" y="3082892"/>
            <a:ext cx="556953" cy="556953"/>
          </a:xfrm>
          <a:prstGeom prst="ellipse">
            <a:avLst/>
          </a:prstGeom>
          <a:solidFill>
            <a:srgbClr val="FD6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735311" y="2004120"/>
            <a:ext cx="1133012" cy="4096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309" y="1942617"/>
            <a:ext cx="1283243" cy="629041"/>
          </a:xfrm>
          <a:prstGeom prst="rect">
            <a:avLst/>
          </a:prstGeom>
        </p:spPr>
      </p:pic>
      <p:sp>
        <p:nvSpPr>
          <p:cNvPr id="35" name="오른쪽 화살표 34"/>
          <p:cNvSpPr/>
          <p:nvPr/>
        </p:nvSpPr>
        <p:spPr>
          <a:xfrm>
            <a:off x="5009238" y="2825396"/>
            <a:ext cx="2302626" cy="104524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826732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7011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C4C8A"/>
      </a:accent1>
      <a:accent2>
        <a:srgbClr val="5587A2"/>
      </a:accent2>
      <a:accent3>
        <a:srgbClr val="F6D258"/>
      </a:accent3>
      <a:accent4>
        <a:srgbClr val="D1AF94"/>
      </a:accent4>
      <a:accent5>
        <a:srgbClr val="97D5E0"/>
      </a:accent5>
      <a:accent6>
        <a:srgbClr val="EFCEC5"/>
      </a:accent6>
      <a:hlink>
        <a:srgbClr val="262626"/>
      </a:hlink>
      <a:folHlink>
        <a:srgbClr val="262626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1495</Words>
  <Application>Microsoft Office PowerPoint</Application>
  <PresentationFormat>와이드스크린</PresentationFormat>
  <Paragraphs>305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9" baseType="lpstr">
      <vt:lpstr>Nexa Rust Script L0</vt:lpstr>
      <vt:lpstr>Noto Sans CJK KR DemiLight</vt:lpstr>
      <vt:lpstr>나눔바른펜</vt:lpstr>
      <vt:lpstr>나눔스퀘어라운드 Regular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규한강 규한강</cp:lastModifiedBy>
  <cp:revision>57</cp:revision>
  <dcterms:created xsi:type="dcterms:W3CDTF">2017-01-17T13:28:44Z</dcterms:created>
  <dcterms:modified xsi:type="dcterms:W3CDTF">2019-10-15T10:13:56Z</dcterms:modified>
</cp:coreProperties>
</file>